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88825" cy="6858000"/>
  <p:notesSz cx="6858000" cy="9144000"/>
  <p:embeddedFontLst>
    <p:embeddedFont>
      <p:font typeface="Roboto Mono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1" roundtripDataSignature="AMtx7mjBoCntwwtL1CWKFNthZjUhxGiC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442"/>
  </p:normalViewPr>
  <p:slideViewPr>
    <p:cSldViewPr snapToGrid="0">
      <p:cViewPr varScale="1">
        <p:scale>
          <a:sx n="104" d="100"/>
          <a:sy n="104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JL: Introduce talk and themself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NK: Introduce themself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now had an theory/idea - distro tools provide a mechanism for creating images that satisfy the properties we care about. Time to test it.</a:t>
            </a:r>
            <a:endParaRPr/>
          </a:p>
        </p:txBody>
      </p:sp>
      <p:sp>
        <p:nvSpPr>
          <p:cNvPr id="738" name="Google Shape;7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11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Choosing is hard, apologies if your favourite isn’t here.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Picked based on familiarity and gut feeling of which may best satisfy requirements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well established/classical Linux distro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Debian is one of the oldest, continuously maintained, distros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two main embedded tools - because embedded have cared about and addressed these problems for some time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Buildroot is an image creator rooted in STBs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Yocto Project is a distro builder, better affordances for multiple products/images with shared content and upgrade path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functional distro - interesting ideas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Original functional ideas come from Nix, but Guix seemed to move the needle in a way which improves usability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Reuses existing language (albeit an unknown/archaic one)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Same language (and DSLs built on it) throughout system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Single binary/command with clean(er) options (Nix is multiple binaries, confusing/inconsistent options)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Debian: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GB"/>
              <a:t>Strong pedigree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GB"/>
              <a:t>59,000 packages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DebOS - </a:t>
            </a:r>
            <a:endParaRPr/>
          </a:p>
        </p:txBody>
      </p:sp>
      <p:sp>
        <p:nvSpPr>
          <p:cNvPr id="745" name="Google Shape;74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p12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NK can talk about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Ease of use -&gt; get it up and running with minimal interference</a:t>
            </a:r>
            <a:endParaRPr/>
          </a:p>
        </p:txBody>
      </p:sp>
      <p:sp>
        <p:nvSpPr>
          <p:cNvPr id="754" name="Google Shape;75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supported for debian and ubuntu so...Yaml declaration - very similar to Dockerfile but no “layer” consideration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Smaller image than on Dockerhub (understandable because it looks like they build from source - 484MB)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actually quite easy to make this kind of image -&gt; run debos yaml, docker import, docker run -it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SBoM not easy to get</a:t>
            </a:r>
            <a:endParaRPr/>
          </a:p>
        </p:txBody>
      </p:sp>
      <p:sp>
        <p:nvSpPr>
          <p:cNvPr id="763" name="Google Shape;7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b50a16d34_0_0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Documentation is reasonable to follow - it’s a lot though. You do need a beefy machine for faster builds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can’t make an image with a golang binary - it seems to depend on some bootstrap mechanism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Couldn’t create image - the basic buildroot image is 1.41MB (+ 14M ~ 16M? Compared to 803M dockerhub image)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Took a really long time to figure this 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Well? If we could do it there seems to be plenty of mechanisms to get your SBoM (--legal-info)</a:t>
            </a:r>
            <a:endParaRPr/>
          </a:p>
        </p:txBody>
      </p:sp>
      <p:sp>
        <p:nvSpPr>
          <p:cNvPr id="771" name="Google Shape;771;g6b50a16d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0acafcdc7_4_0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/>
              <a:t>YP containers - lots of config options to do so. 136MB image.</a:t>
            </a:r>
            <a:endParaRPr/>
          </a:p>
        </p:txBody>
      </p:sp>
      <p:sp>
        <p:nvSpPr>
          <p:cNvPr id="779" name="Google Shape;779;g70acafcdc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b50a16d34_0_6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GB"/>
              <a:t>Guix ease of use - no rails, lots of parens. 1.16GB</a:t>
            </a:r>
            <a:endParaRPr/>
          </a:p>
        </p:txBody>
      </p:sp>
      <p:sp>
        <p:nvSpPr>
          <p:cNvPr id="787" name="Google Shape;787;g6b50a16d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5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NK</a:t>
            </a:r>
            <a:endParaRPr/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Char char="​"/>
            </a:pPr>
            <a:r>
              <a:rPr lang="en-GB">
                <a:solidFill>
                  <a:schemeClr val="dk2"/>
                </a:solidFill>
              </a:rPr>
              <a:t>Current:</a:t>
            </a:r>
            <a:endParaRPr>
              <a:solidFill>
                <a:schemeClr val="dk2"/>
              </a:solidFill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Char char="​"/>
            </a:pPr>
            <a:r>
              <a:rPr lang="en-GB">
                <a:solidFill>
                  <a:schemeClr val="dk2"/>
                </a:solidFill>
              </a:rPr>
              <a:t>BaseOS + Ecosystem Tooling + target app install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Ideal: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App + App Dependencies + System dependencies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(from discussion on Mon): to get to the ideal, need to talk about packaging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app developers usually create containers the same way they develop (choose OS similar to current OS they’re using + tooling)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using the distro tool you’ll need to think about what the dependencies of your app are, all the way down to the OS. That means as a modern app developer, you need to have a much deeper knowledge of your app than you have now.</a:t>
            </a:r>
            <a:endParaRPr/>
          </a:p>
        </p:txBody>
      </p:sp>
      <p:sp>
        <p:nvSpPr>
          <p:cNvPr id="795" name="Google Shape;7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6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Package is metadata + archive format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Docker images don’t have this metadata describing dependencies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Package manager understands metadata and installs package contents into rootfs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Basis of Linux distros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Basis of Linux distros in the 90’s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search, info, etc.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mechanism to distribute Linux &amp; co to users with more sophistication than a series of archives.</a:t>
            </a:r>
            <a:endParaRPr/>
          </a:p>
        </p:txBody>
      </p:sp>
      <p:sp>
        <p:nvSpPr>
          <p:cNvPr id="805" name="Google Shape;8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b03c3608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b03c3608b_0_34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classical distro deployments - ensure you have all runtime dependencies of the application when it’s installed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container deployment - use to ensure only the required dependencies of the application are installed into the container?</a:t>
            </a:r>
            <a:endParaRPr/>
          </a:p>
        </p:txBody>
      </p:sp>
      <p:sp>
        <p:nvSpPr>
          <p:cNvPr id="813" name="Google Shape;813;g6b03c3608b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</p:txBody>
      </p:sp>
      <p:sp>
        <p:nvSpPr>
          <p:cNvPr id="660" name="Google Shape;6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4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NK - use the tool as a package manager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import and done</a:t>
            </a:r>
            <a:endParaRPr/>
          </a:p>
        </p:txBody>
      </p:sp>
      <p:sp>
        <p:nvSpPr>
          <p:cNvPr id="818" name="Google Shape;8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7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tools have their own formula for packaging. Their support for “cloud native” apps is patchy to non-existent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a noticeable gap between packaging and using the distro tool to use the then created package.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Debos - no way to install local deb packages; dependencies also need to be debianized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Buildroot - infra learning curve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YP - recipetool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Guix - import not supported for golang projects?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learning curve becomes really steep in this area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6b03c3608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6b03c3608b_0_9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Before we advocate for investing time in figuring out packaging software, can we actually achieve the results we want?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For most systems the tools don’t (yet?) support this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Thus, end up using base image + app (&amp; deps through package manager)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That’s smaller in size and less of a footprint/attack surface to maintain than image + ecosystem + app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Debian can install a package into a chroot, but probably missing some transitive dependencies (i.e. certificate store)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How do we convert that chroot into a container image?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Guix pack is awesome!</a:t>
            </a:r>
            <a:endParaRPr/>
          </a:p>
        </p:txBody>
      </p:sp>
      <p:sp>
        <p:nvSpPr>
          <p:cNvPr id="835" name="Google Shape;835;g6b03c3608b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2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did a bunch of investigation and experimentation, this is ongoing work but for the purposes of this talk we need to provide a conclusion...</a:t>
            </a:r>
            <a:endParaRPr/>
          </a:p>
        </p:txBody>
      </p:sp>
      <p:sp>
        <p:nvSpPr>
          <p:cNvPr id="849" name="Google Shape;8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Char char="​"/>
            </a:pPr>
            <a:r>
              <a:rPr lang="en-GB">
                <a:solidFill>
                  <a:schemeClr val="dk2"/>
                </a:solidFill>
              </a:rPr>
              <a:t>NK</a:t>
            </a:r>
            <a:endParaRPr>
              <a:solidFill>
                <a:schemeClr val="dk2"/>
              </a:solidFill>
            </a:endParaRPr>
          </a:p>
          <a:p>
            <a:pPr marL="0" lvl="0" indent="-76200" algn="l" rtl="0"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Char char="​"/>
            </a:pPr>
            <a:r>
              <a:rPr lang="en-GB">
                <a:solidFill>
                  <a:schemeClr val="dk2"/>
                </a:solidFill>
              </a:rPr>
              <a:t>App developers can’t/won’t/shouldn’t use them as 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Fedora are working on smaller container images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Many are working on improving auto packaging tools for modern app development - Bazel, Go, etc.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5" name="Google Shape;8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p24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Figure out exactly what your Software bill of materials is - hint - it’s not “debian” - use tools to find out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Use the tools to get the image you (mostly) want</a:t>
            </a:r>
            <a:endParaRPr/>
          </a:p>
        </p:txBody>
      </p:sp>
      <p:sp>
        <p:nvSpPr>
          <p:cNvPr id="863" name="Google Shape;86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70acafcdc7_1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70acafcdc7_14_9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NK</a:t>
            </a:r>
            <a:endParaRPr/>
          </a:p>
        </p:txBody>
      </p:sp>
      <p:sp>
        <p:nvSpPr>
          <p:cNvPr id="871" name="Google Shape;871;g70acafcdc7_14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7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2" name="Google Shape;882;p28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 filesystem layers, tarballs!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Changes in an earlier layer (repeatability issues) force the later layers to be rebuilt, even if there’s no logical change.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Almost need a compiler style optimisation pass…</a:t>
            </a:r>
            <a:endParaRPr/>
          </a:p>
        </p:txBody>
      </p:sp>
      <p:sp>
        <p:nvSpPr>
          <p:cNvPr id="883" name="Google Shape;88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p29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Detour. Highlight how implementation details can lead to unanticipated occurrences.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Container image is a few manifest files and a tarball for each layer of the image</a:t>
            </a:r>
            <a:endParaRPr/>
          </a:p>
        </p:txBody>
      </p:sp>
      <p:sp>
        <p:nvSpPr>
          <p:cNvPr id="891" name="Google Shape;89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NK introduce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Really hard to reverse engineer so we looked at building from the ground up</a:t>
            </a:r>
            <a:endParaRPr/>
          </a:p>
        </p:txBody>
      </p:sp>
      <p:sp>
        <p:nvSpPr>
          <p:cNvPr id="665" name="Google Shape;6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30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Can’t really delete a file, can only layer over with another file – deleting files makes the image larger! Also means can’t have files beginning with .wh – unexpected…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~= why Dockerfile added multistage builds, can create a single layer image with only the final contents - yet these make preserving the property of identifiability extremely hard because they throw away the early stages</a:t>
            </a:r>
            <a:endParaRPr/>
          </a:p>
        </p:txBody>
      </p:sp>
      <p:sp>
        <p:nvSpPr>
          <p:cNvPr id="908" name="Google Shape;90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6b03c3608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6b03c3608b_0_43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g6b03c3608b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p4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NK: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Practically, lots of things along the OSS supply chain is non-compliant and insecure injecting real risk for those who consume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Compliance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Lots of cloud native technology uses permissive licenses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of the tools used to build those technologies use non-permissive licenses</a:t>
            </a: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understand all of your dependencies?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Much of the contents of your container are non-permissive licenses</a:t>
            </a: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know what’s in your container images?</a:t>
            </a: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need everything in your container images?</a:t>
            </a:r>
            <a:endParaRPr/>
          </a:p>
          <a:p>
            <a:pPr marL="0" lvl="2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10 most popular Docker images each contain at least 30 vulnerabilities (source: Snyk “The state of open source security – 2019”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Discipline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Monitoring and observability have become the new focus for DevOps (source: report by sysdig)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Obervability in software production?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know what you are shipping?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you debug your </a:t>
            </a:r>
            <a:r>
              <a:rPr lang="en-GB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build</a:t>
            </a:r>
            <a:r>
              <a:rPr lang="en-GB"/>
              <a:t>?</a:t>
            </a:r>
            <a:endParaRPr/>
          </a:p>
        </p:txBody>
      </p:sp>
      <p:sp>
        <p:nvSpPr>
          <p:cNvPr id="672" name="Google Shape;67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5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 way to ship contents – a packaging format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not an especially rich one (closer to an archive format)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analogous to a VM appliance.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/>
              <a:t>very loose and forgiving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/>
              <a:t>want to improve discipline around packaging process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With parallel in mind, can think about desirable properties for the container images we create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SSIA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p7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use cases and deployment targets != your use cases and deployment targets. HOWEVER, we believe these principles apply to most container deployment targets.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GB"/>
              <a:t>Hi NPM, unverified downloads from the WWW – checksums/signatures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GB"/>
              <a:t>Best tools for compliance use the underlying base OS’s package manager to infer the image’s contents – if some contents weren’t installed by the package manager (curl/wget, COPY, ADD) we’re in trouble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-GB"/>
              <a:t>Common pattern of apt-get update &amp;&amp; apt-get upgrade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8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Any explicit or implicit favouring or slighting of Linux distributions you may infer from this slide represents only my own opinion, not Nisha’s or VMware’s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Talk and exploration sparked by recognition that Linux distributions were created to build repeatable, identifiable and recent images.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Why reinvent the wheel?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Should at least understand the wheel better before reinventing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NK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However, distro tools are notorious for being difficult to pick up by a typical modern app developer (web applications, ML, one golang binary)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Developers/users want ease of use, broadly available content, fast builds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Build/compliance/security folks want hermetic (isolated) builds, secure builds producing secure content, and images with the 3 desirable properties from earlier – repeatable, identifiable and recent.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/>
          <p:nvPr/>
        </p:nvSpPr>
        <p:spPr>
          <a:xfrm rot="2700000">
            <a:off x="1530975" y="-2580079"/>
            <a:ext cx="3206987" cy="9623529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2"/>
          <p:cNvSpPr/>
          <p:nvPr/>
        </p:nvSpPr>
        <p:spPr>
          <a:xfrm rot="2700000">
            <a:off x="1632126" y="1230939"/>
            <a:ext cx="3535790" cy="7514148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2"/>
          <p:cNvSpPr txBox="1"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ubTitle" idx="1"/>
          </p:nvPr>
        </p:nvSpPr>
        <p:spPr>
          <a:xfrm>
            <a:off x="6592948" y="2867279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2"/>
          </p:nvPr>
        </p:nvSpPr>
        <p:spPr>
          <a:xfrm>
            <a:off x="6592948" y="473742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3"/>
          </p:nvPr>
        </p:nvSpPr>
        <p:spPr>
          <a:xfrm>
            <a:off x="6592948" y="513874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4"/>
          </p:nvPr>
        </p:nvSpPr>
        <p:spPr>
          <a:xfrm>
            <a:off x="6592948" y="5494346"/>
            <a:ext cx="3657600" cy="26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32" name="Google Shape;32;p32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33" name="Google Shape;33;p3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32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1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1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Plum">
  <p:cSld name="Title Slide – Plum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2"/>
          <p:cNvSpPr/>
          <p:nvPr/>
        </p:nvSpPr>
        <p:spPr>
          <a:xfrm rot="2700000">
            <a:off x="1530975" y="-2580079"/>
            <a:ext cx="3206987" cy="9623529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2"/>
          <p:cNvSpPr/>
          <p:nvPr/>
        </p:nvSpPr>
        <p:spPr>
          <a:xfrm rot="2700000">
            <a:off x="1632126" y="1230939"/>
            <a:ext cx="3535790" cy="7514148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1DA">
                  <a:alpha val="0"/>
                </a:srgbClr>
              </a:gs>
              <a:gs pos="8580">
                <a:srgbClr val="0286CD">
                  <a:alpha val="0"/>
                </a:srgbClr>
              </a:gs>
              <a:gs pos="78000">
                <a:srgbClr val="133167"/>
              </a:gs>
              <a:gs pos="100000">
                <a:srgbClr val="133167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2"/>
          <p:cNvSpPr txBox="1"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2"/>
          <p:cNvSpPr txBox="1">
            <a:spLocks noGrp="1"/>
          </p:cNvSpPr>
          <p:nvPr>
            <p:ph type="subTitle" idx="1"/>
          </p:nvPr>
        </p:nvSpPr>
        <p:spPr>
          <a:xfrm>
            <a:off x="6592948" y="2871216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body" idx="2"/>
          </p:nvPr>
        </p:nvSpPr>
        <p:spPr>
          <a:xfrm>
            <a:off x="6592948" y="473742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body" idx="3"/>
          </p:nvPr>
        </p:nvSpPr>
        <p:spPr>
          <a:xfrm>
            <a:off x="6592948" y="513874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body" idx="4"/>
          </p:nvPr>
        </p:nvSpPr>
        <p:spPr>
          <a:xfrm>
            <a:off x="6592948" y="5494345"/>
            <a:ext cx="3657600" cy="26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36" name="Google Shape;136;p42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37" name="Google Shape;137;p4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42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Aqua">
  <p:cSld name="Title Slide – Aqua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3"/>
          <p:cNvSpPr/>
          <p:nvPr/>
        </p:nvSpPr>
        <p:spPr>
          <a:xfrm rot="2700000">
            <a:off x="1530975" y="-2580079"/>
            <a:ext cx="3206987" cy="9623529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3"/>
          <p:cNvSpPr/>
          <p:nvPr/>
        </p:nvSpPr>
        <p:spPr>
          <a:xfrm rot="2700000">
            <a:off x="1632126" y="1230939"/>
            <a:ext cx="3535790" cy="7514148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3"/>
          <p:cNvSpPr txBox="1"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3"/>
          <p:cNvSpPr txBox="1">
            <a:spLocks noGrp="1"/>
          </p:cNvSpPr>
          <p:nvPr>
            <p:ph type="subTitle" idx="1"/>
          </p:nvPr>
        </p:nvSpPr>
        <p:spPr>
          <a:xfrm>
            <a:off x="6592948" y="2871216"/>
            <a:ext cx="5116452" cy="41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43"/>
          <p:cNvSpPr txBox="1">
            <a:spLocks noGrp="1"/>
          </p:cNvSpPr>
          <p:nvPr>
            <p:ph type="body" idx="2"/>
          </p:nvPr>
        </p:nvSpPr>
        <p:spPr>
          <a:xfrm>
            <a:off x="6592948" y="473742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51" name="Google Shape;151;p43"/>
          <p:cNvSpPr txBox="1">
            <a:spLocks noGrp="1"/>
          </p:cNvSpPr>
          <p:nvPr>
            <p:ph type="body" idx="3"/>
          </p:nvPr>
        </p:nvSpPr>
        <p:spPr>
          <a:xfrm>
            <a:off x="6592948" y="5138745"/>
            <a:ext cx="3657600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52" name="Google Shape;152;p43"/>
          <p:cNvSpPr txBox="1">
            <a:spLocks noGrp="1"/>
          </p:cNvSpPr>
          <p:nvPr>
            <p:ph type="body" idx="4"/>
          </p:nvPr>
        </p:nvSpPr>
        <p:spPr>
          <a:xfrm>
            <a:off x="6592948" y="5494345"/>
            <a:ext cx="3657600" cy="26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53" name="Google Shape;153;p43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54" name="Google Shape;154;p4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43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">
  <p:cSld name="Section Header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4"/>
          <p:cNvSpPr/>
          <p:nvPr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4"/>
          <p:cNvSpPr/>
          <p:nvPr/>
        </p:nvSpPr>
        <p:spPr>
          <a:xfrm rot="10800000">
            <a:off x="-1" y="-1"/>
            <a:ext cx="10873127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4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4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4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168" name="Google Shape;168;p44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69" name="Google Shape;169;p4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44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8BE20">
                  <a:alpha val="63921"/>
                </a:srgbClr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4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Plum">
  <p:cSld name="Section Header with Photo – Plu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/>
          <p:nvPr/>
        </p:nvSpPr>
        <p:spPr>
          <a:xfrm rot="10800000">
            <a:off x="-1" y="-1"/>
            <a:ext cx="10873127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5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182" name="Google Shape;182;p45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83" name="Google Shape;183;p4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45"/>
          <p:cNvSpPr/>
          <p:nvPr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5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>
                  <a:alpha val="56862"/>
                </a:srgbClr>
              </a:gs>
              <a:gs pos="24000">
                <a:srgbClr val="7F35AB">
                  <a:alpha val="56862"/>
                </a:srgbClr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5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5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Aqua">
  <p:cSld name="Section Header with Photo – Aqu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/>
          <p:nvPr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6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6"/>
          <p:cNvSpPr/>
          <p:nvPr/>
        </p:nvSpPr>
        <p:spPr>
          <a:xfrm rot="10800000">
            <a:off x="-1" y="-1"/>
            <a:ext cx="10873127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6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6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6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01" name="Google Shape;201;p46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02" name="Google Shape;202;p4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46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White">
  <p:cSld name="Section Header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/>
          <p:nvPr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7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FFFFFF">
                  <a:alpha val="58823"/>
                </a:srgbClr>
              </a:gs>
              <a:gs pos="24000">
                <a:srgbClr val="FFFFFF">
                  <a:alpha val="58823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7"/>
          <p:cNvSpPr/>
          <p:nvPr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7"/>
          <p:cNvSpPr/>
          <p:nvPr/>
        </p:nvSpPr>
        <p:spPr>
          <a:xfrm rot="10800000">
            <a:off x="-1" y="-1"/>
            <a:ext cx="10873127" cy="6868836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7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7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7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grpSp>
        <p:nvGrpSpPr>
          <p:cNvPr id="218" name="Google Shape;218;p47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19" name="Google Shape;219;p4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47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8"/>
          <p:cNvSpPr/>
          <p:nvPr/>
        </p:nvSpPr>
        <p:spPr>
          <a:xfrm rot="2700000">
            <a:off x="1156507" y="-4493128"/>
            <a:ext cx="7499811" cy="13467847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8"/>
          <p:cNvSpPr/>
          <p:nvPr/>
        </p:nvSpPr>
        <p:spPr>
          <a:xfrm rot="2700000">
            <a:off x="7032715" y="-169135"/>
            <a:ext cx="1042026" cy="8663939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8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48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32" name="Google Shape;232;p4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48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  <p:sp>
        <p:nvSpPr>
          <p:cNvPr id="240" name="Google Shape;240;p48"/>
          <p:cNvSpPr>
            <a:spLocks noGrp="1"/>
          </p:cNvSpPr>
          <p:nvPr>
            <p:ph type="pic" idx="2"/>
          </p:nvPr>
        </p:nvSpPr>
        <p:spPr>
          <a:xfrm>
            <a:off x="8523151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4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42" name="Google Shape;242;p48"/>
          <p:cNvSpPr txBox="1">
            <a:spLocks noGrp="1"/>
          </p:cNvSpPr>
          <p:nvPr>
            <p:ph type="body" idx="3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Plum">
  <p:cSld name="Quote – Plu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/>
          <p:nvPr/>
        </p:nvSpPr>
        <p:spPr>
          <a:xfrm rot="2700000">
            <a:off x="1156507" y="-4493128"/>
            <a:ext cx="7499811" cy="13467847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9"/>
          <p:cNvSpPr/>
          <p:nvPr/>
        </p:nvSpPr>
        <p:spPr>
          <a:xfrm rot="2700000">
            <a:off x="7032715" y="-169135"/>
            <a:ext cx="1042026" cy="8663939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9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9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48" name="Google Shape;248;p4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49"/>
          <p:cNvSpPr>
            <a:spLocks noGrp="1"/>
          </p:cNvSpPr>
          <p:nvPr>
            <p:ph type="pic" idx="2"/>
          </p:nvPr>
        </p:nvSpPr>
        <p:spPr>
          <a:xfrm>
            <a:off x="8523151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4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49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body" idx="3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58" name="Google Shape;258;p49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Blue">
  <p:cSld name="Quote – Blu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/>
          <p:nvPr/>
        </p:nvSpPr>
        <p:spPr>
          <a:xfrm rot="2700000">
            <a:off x="1156507" y="-4493128"/>
            <a:ext cx="7499811" cy="13467847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0"/>
          <p:cNvSpPr/>
          <p:nvPr/>
        </p:nvSpPr>
        <p:spPr>
          <a:xfrm rot="2700000">
            <a:off x="7032715" y="-169135"/>
            <a:ext cx="1042026" cy="8663939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0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50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64" name="Google Shape;264;p5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50"/>
          <p:cNvSpPr>
            <a:spLocks noGrp="1"/>
          </p:cNvSpPr>
          <p:nvPr>
            <p:ph type="pic" idx="2"/>
          </p:nvPr>
        </p:nvSpPr>
        <p:spPr>
          <a:xfrm>
            <a:off x="8523151" y="4619335"/>
            <a:ext cx="274002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2160"/>
              <a:buFont typeface="Arial"/>
              <a:buChar char="​"/>
              <a:defRPr sz="24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73" name="Google Shape;273;p50"/>
          <p:cNvSpPr txBox="1">
            <a:spLocks noGrp="1"/>
          </p:cNvSpPr>
          <p:nvPr>
            <p:ph type="body" idx="3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74" name="Google Shape;274;p50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43" name="Google Shape;43;p33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2894013" y="1359907"/>
            <a:ext cx="7315200" cy="432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  <a:defRPr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None/>
              <a:defRPr sz="1800"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">
  <p:cSld name="Quote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8BE20">
                  <a:alpha val="45882"/>
                </a:srgbClr>
              </a:gs>
              <a:gs pos="24000">
                <a:srgbClr val="78BE20">
                  <a:alpha val="45882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51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79" name="Google Shape;279;p5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51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87" name="Google Shape;287;p51"/>
          <p:cNvSpPr txBox="1">
            <a:spLocks noGrp="1"/>
          </p:cNvSpPr>
          <p:nvPr>
            <p:ph type="body" idx="2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88" name="Google Shape;288;p51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Purple">
  <p:cSld name="Quote with Photo – Purp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6666"/>
                </a:srgbClr>
              </a:gs>
              <a:gs pos="82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2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52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293" name="Google Shape;293;p5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52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type="body" idx="2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02" name="Google Shape;302;p52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Blue">
  <p:cSld name="Quote with Photo –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2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3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53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307" name="Google Shape;307;p5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53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“"/>
              <a:defRPr sz="2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5" name="Google Shape;315;p53"/>
          <p:cNvSpPr txBox="1">
            <a:spLocks noGrp="1"/>
          </p:cNvSpPr>
          <p:nvPr>
            <p:ph type="body" idx="2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6" name="Google Shape;316;p53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White">
  <p:cSld name="Quote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/>
          <p:nvPr/>
        </p:nvSpPr>
        <p:spPr>
          <a:xfrm rot="2700000">
            <a:off x="969033" y="-4049006"/>
            <a:ext cx="6293364" cy="12454818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8000">
                <a:srgbClr val="FFFFFF">
                  <a:alpha val="24705"/>
                </a:srgbClr>
              </a:gs>
              <a:gs pos="46000">
                <a:srgbClr val="FFFFFF">
                  <a:alpha val="63921"/>
                </a:srgbClr>
              </a:gs>
              <a:gs pos="77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54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321" name="Google Shape;321;p5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54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  <p:sp>
        <p:nvSpPr>
          <p:cNvPr id="329" name="Google Shape;329;p54"/>
          <p:cNvSpPr txBox="1">
            <a:spLocks noGrp="1"/>
          </p:cNvSpPr>
          <p:nvPr>
            <p:ph type="body" idx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“"/>
              <a:defRPr sz="28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0" name="Google Shape;330;p54"/>
          <p:cNvSpPr txBox="1">
            <a:spLocks noGrp="1"/>
          </p:cNvSpPr>
          <p:nvPr>
            <p:ph type="body" idx="2"/>
          </p:nvPr>
        </p:nvSpPr>
        <p:spPr>
          <a:xfrm>
            <a:off x="612648" y="5065776"/>
            <a:ext cx="458114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 – Color">
  <p:cSld name="Two-Content Balanced – Color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>
            <a:spLocks noGrp="1"/>
          </p:cNvSpPr>
          <p:nvPr>
            <p:ph type="body" idx="1"/>
          </p:nvPr>
        </p:nvSpPr>
        <p:spPr>
          <a:xfrm>
            <a:off x="0" y="1600201"/>
            <a:ext cx="5893593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rabicPeriod"/>
              <a:defRPr sz="1800">
                <a:solidFill>
                  <a:schemeClr val="lt1"/>
                </a:solidFill>
              </a:defRPr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alphaLcPeriod"/>
              <a:defRPr sz="1400">
                <a:solidFill>
                  <a:schemeClr val="lt1"/>
                </a:solidFill>
              </a:defRPr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AutoNum type="romanLcPeriod"/>
              <a:defRPr sz="1200">
                <a:solidFill>
                  <a:schemeClr val="lt1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lphaUcPeriod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55"/>
          <p:cNvSpPr txBox="1">
            <a:spLocks noGrp="1"/>
          </p:cNvSpPr>
          <p:nvPr>
            <p:ph type="body" idx="2"/>
          </p:nvPr>
        </p:nvSpPr>
        <p:spPr>
          <a:xfrm>
            <a:off x="6323381" y="1600201"/>
            <a:ext cx="5865445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00" tIns="457200" rIns="59435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400">
                <a:solidFill>
                  <a:schemeClr val="lt1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30860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55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5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5"/>
          <p:cNvSpPr txBox="1">
            <a:spLocks noGrp="1"/>
          </p:cNvSpPr>
          <p:nvPr>
            <p:ph type="subTitle" idx="3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>
            <a:spLocks noGrp="1"/>
          </p:cNvSpPr>
          <p:nvPr>
            <p:ph type="body" idx="1"/>
          </p:nvPr>
        </p:nvSpPr>
        <p:spPr>
          <a:xfrm>
            <a:off x="1" y="1600201"/>
            <a:ext cx="5866360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594350" tIns="1371600" rIns="548625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39" name="Google Shape;339;p56"/>
          <p:cNvSpPr txBox="1">
            <a:spLocks noGrp="1"/>
          </p:cNvSpPr>
          <p:nvPr>
            <p:ph type="body" idx="2"/>
          </p:nvPr>
        </p:nvSpPr>
        <p:spPr>
          <a:xfrm>
            <a:off x="6323381" y="1600201"/>
            <a:ext cx="5865445" cy="45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548625" tIns="1371600" rIns="548625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40" name="Google Shape;340;p56"/>
          <p:cNvSpPr txBox="1">
            <a:spLocks noGrp="1"/>
          </p:cNvSpPr>
          <p:nvPr>
            <p:ph type="body" idx="3"/>
          </p:nvPr>
        </p:nvSpPr>
        <p:spPr>
          <a:xfrm>
            <a:off x="0" y="1806122"/>
            <a:ext cx="5637213" cy="911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94350" tIns="91425" rIns="457200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41" name="Google Shape;341;p56"/>
          <p:cNvSpPr txBox="1">
            <a:spLocks noGrp="1"/>
          </p:cNvSpPr>
          <p:nvPr>
            <p:ph type="body" idx="4"/>
          </p:nvPr>
        </p:nvSpPr>
        <p:spPr>
          <a:xfrm>
            <a:off x="6551613" y="1806122"/>
            <a:ext cx="5637212" cy="911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8325" tIns="91425" rIns="6126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42" name="Google Shape;342;p56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6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6"/>
          <p:cNvSpPr txBox="1">
            <a:spLocks noGrp="1"/>
          </p:cNvSpPr>
          <p:nvPr>
            <p:ph type="subTitle" idx="5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Left">
  <p:cSld name="Two Content Dynamic – Lef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7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7"/>
          <p:cNvSpPr txBox="1">
            <a:spLocks noGrp="1"/>
          </p:cNvSpPr>
          <p:nvPr>
            <p:ph type="body" idx="1"/>
          </p:nvPr>
        </p:nvSpPr>
        <p:spPr>
          <a:xfrm>
            <a:off x="3351213" y="16002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49" name="Google Shape;349;p57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50" name="Google Shape;350;p57"/>
          <p:cNvSpPr txBox="1">
            <a:spLocks noGrp="1"/>
          </p:cNvSpPr>
          <p:nvPr>
            <p:ph type="body" idx="3"/>
          </p:nvPr>
        </p:nvSpPr>
        <p:spPr>
          <a:xfrm>
            <a:off x="0" y="1600200"/>
            <a:ext cx="2894013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lt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3pPr>
            <a:lvl4pPr marL="1828800" lvl="3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–"/>
              <a:defRPr sz="11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rabicPeriod"/>
              <a:defRPr sz="1800">
                <a:solidFill>
                  <a:schemeClr val="lt1"/>
                </a:solidFill>
              </a:defRPr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alphaLcPeriod"/>
              <a:defRPr sz="1400">
                <a:solidFill>
                  <a:schemeClr val="lt1"/>
                </a:solidFill>
              </a:defRPr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80"/>
              <a:buAutoNum type="romanLcPeriod"/>
              <a:defRPr sz="1200">
                <a:solidFill>
                  <a:schemeClr val="lt1"/>
                </a:solidFill>
              </a:defRPr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20"/>
              <a:buAutoNum type="alphaUcPeriod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Right">
  <p:cSld name="Two Content Dynamic – Right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>
            <a:spLocks noGrp="1"/>
          </p:cNvSpPr>
          <p:nvPr>
            <p:ph type="body" idx="1"/>
          </p:nvPr>
        </p:nvSpPr>
        <p:spPr>
          <a:xfrm>
            <a:off x="608013" y="16002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53" name="Google Shape;353;p58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8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56" name="Google Shape;356;p58"/>
          <p:cNvSpPr txBox="1">
            <a:spLocks noGrp="1"/>
          </p:cNvSpPr>
          <p:nvPr>
            <p:ph type="body" idx="3"/>
          </p:nvPr>
        </p:nvSpPr>
        <p:spPr>
          <a:xfrm>
            <a:off x="9294813" y="1600200"/>
            <a:ext cx="2894012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00" tIns="457200" rIns="594350" bIns="4572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lt1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1200">
                <a:solidFill>
                  <a:schemeClr val="lt1"/>
                </a:solidFill>
              </a:defRPr>
            </a:lvl3pPr>
            <a:lvl4pPr marL="1828800" lvl="3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1464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90"/>
              <a:buChar char="–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30860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6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ntent">
  <p:cSld name="Three-Conten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 txBox="1">
            <a:spLocks noGrp="1"/>
          </p:cNvSpPr>
          <p:nvPr>
            <p:ph type="body" idx="1"/>
          </p:nvPr>
        </p:nvSpPr>
        <p:spPr>
          <a:xfrm>
            <a:off x="616504" y="2515154"/>
            <a:ext cx="3346929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359" name="Google Shape;359;p59"/>
          <p:cNvSpPr txBox="1">
            <a:spLocks noGrp="1"/>
          </p:cNvSpPr>
          <p:nvPr>
            <p:ph type="body" idx="2"/>
          </p:nvPr>
        </p:nvSpPr>
        <p:spPr>
          <a:xfrm>
            <a:off x="4419676" y="2515154"/>
            <a:ext cx="3349473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360" name="Google Shape;360;p59"/>
          <p:cNvSpPr txBox="1">
            <a:spLocks noGrp="1"/>
          </p:cNvSpPr>
          <p:nvPr>
            <p:ph type="body" idx="3"/>
          </p:nvPr>
        </p:nvSpPr>
        <p:spPr>
          <a:xfrm>
            <a:off x="8236361" y="2515154"/>
            <a:ext cx="3346704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274300" rIns="182875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2003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rabicPeriod"/>
              <a:defRPr sz="1600"/>
            </a:lvl6pPr>
            <a:lvl7pPr marL="3200400" lvl="6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AutoNum type="alphaLcPeriod"/>
              <a:defRPr sz="1200"/>
            </a:lvl7pPr>
            <a:lvl8pPr marL="3657600" lvl="7" indent="-291465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90"/>
              <a:buAutoNum type="romanLcPeriod"/>
              <a:defRPr sz="1100"/>
            </a:lvl8pPr>
            <a:lvl9pPr marL="4114800" lvl="8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AutoNum type="alphaUcPeriod"/>
              <a:defRPr sz="1600"/>
            </a:lvl9pPr>
          </a:lstStyle>
          <a:p>
            <a:endParaRPr/>
          </a:p>
        </p:txBody>
      </p:sp>
      <p:sp>
        <p:nvSpPr>
          <p:cNvPr id="361" name="Google Shape;361;p59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9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9"/>
          <p:cNvSpPr txBox="1">
            <a:spLocks noGrp="1"/>
          </p:cNvSpPr>
          <p:nvPr>
            <p:ph type="subTitle" idx="4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364" name="Google Shape;364;p59"/>
          <p:cNvSpPr txBox="1">
            <a:spLocks noGrp="1"/>
          </p:cNvSpPr>
          <p:nvPr>
            <p:ph type="body" idx="5"/>
          </p:nvPr>
        </p:nvSpPr>
        <p:spPr>
          <a:xfrm>
            <a:off x="616504" y="1600200"/>
            <a:ext cx="3346704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5" name="Google Shape;365;p59"/>
          <p:cNvSpPr txBox="1">
            <a:spLocks noGrp="1"/>
          </p:cNvSpPr>
          <p:nvPr>
            <p:ph type="body" idx="6"/>
          </p:nvPr>
        </p:nvSpPr>
        <p:spPr>
          <a:xfrm>
            <a:off x="4419676" y="1600200"/>
            <a:ext cx="3346704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6" name="Google Shape;366;p59"/>
          <p:cNvSpPr txBox="1">
            <a:spLocks noGrp="1"/>
          </p:cNvSpPr>
          <p:nvPr>
            <p:ph type="body" idx="7"/>
          </p:nvPr>
        </p:nvSpPr>
        <p:spPr>
          <a:xfrm>
            <a:off x="8236361" y="1600200"/>
            <a:ext cx="3346704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Font typeface="Open Sans"/>
              <a:buChar char="​"/>
              <a:defRPr sz="1800">
                <a:solidFill>
                  <a:schemeClr val="lt1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marL="1828800" lvl="3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/>
          <p:nvPr/>
        </p:nvSpPr>
        <p:spPr>
          <a:xfrm>
            <a:off x="1" y="1600202"/>
            <a:ext cx="7923212" cy="45709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60"/>
          <p:cNvCxnSpPr/>
          <p:nvPr/>
        </p:nvCxnSpPr>
        <p:spPr>
          <a:xfrm>
            <a:off x="8380413" y="1608668"/>
            <a:ext cx="380841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0" name="Google Shape;370;p60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body" idx="1"/>
          </p:nvPr>
        </p:nvSpPr>
        <p:spPr>
          <a:xfrm>
            <a:off x="8380413" y="1600200"/>
            <a:ext cx="380841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00" rIns="594350" bIns="45720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ubTitle" idx="1"/>
          </p:nvPr>
        </p:nvSpPr>
        <p:spPr>
          <a:xfrm>
            <a:off x="602966" y="2270788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34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4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50" name="Google Shape;50;p3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34"/>
          <p:cNvSpPr/>
          <p:nvPr/>
        </p:nvSpPr>
        <p:spPr>
          <a:xfrm rot="2700000">
            <a:off x="7247491" y="-1003602"/>
            <a:ext cx="3505682" cy="1067314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4"/>
          <p:cNvSpPr/>
          <p:nvPr/>
        </p:nvSpPr>
        <p:spPr>
          <a:xfrm rot="2700000">
            <a:off x="9753830" y="1674737"/>
            <a:ext cx="970552" cy="6485190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4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come / Benefit">
  <p:cSld name="Outcome / Benefi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>
            <a:spLocks noGrp="1"/>
          </p:cNvSpPr>
          <p:nvPr>
            <p:ph type="body" idx="1"/>
          </p:nvPr>
        </p:nvSpPr>
        <p:spPr>
          <a:xfrm>
            <a:off x="8378825" y="4347904"/>
            <a:ext cx="320198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6" name="Google Shape;376;p61"/>
          <p:cNvSpPr txBox="1">
            <a:spLocks noGrp="1"/>
          </p:cNvSpPr>
          <p:nvPr>
            <p:ph type="body" idx="2"/>
          </p:nvPr>
        </p:nvSpPr>
        <p:spPr>
          <a:xfrm>
            <a:off x="8378825" y="2063048"/>
            <a:ext cx="320198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/>
            </a:lvl1pPr>
            <a:lvl2pPr marL="914400" lvl="1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•"/>
              <a:defRPr sz="14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7" name="Google Shape;377;p61"/>
          <p:cNvSpPr txBox="1">
            <a:spLocks noGrp="1"/>
          </p:cNvSpPr>
          <p:nvPr>
            <p:ph type="body" idx="3"/>
          </p:nvPr>
        </p:nvSpPr>
        <p:spPr>
          <a:xfrm>
            <a:off x="8380413" y="1699688"/>
            <a:ext cx="2006600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78" name="Google Shape;378;p61"/>
          <p:cNvCxnSpPr/>
          <p:nvPr/>
        </p:nvCxnSpPr>
        <p:spPr>
          <a:xfrm>
            <a:off x="8380413" y="3872441"/>
            <a:ext cx="3808412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9" name="Google Shape;379;p61"/>
          <p:cNvSpPr txBox="1">
            <a:spLocks noGrp="1"/>
          </p:cNvSpPr>
          <p:nvPr>
            <p:ph type="body" idx="4"/>
          </p:nvPr>
        </p:nvSpPr>
        <p:spPr>
          <a:xfrm>
            <a:off x="8380413" y="3972469"/>
            <a:ext cx="2006600" cy="29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61"/>
          <p:cNvSpPr/>
          <p:nvPr/>
        </p:nvSpPr>
        <p:spPr>
          <a:xfrm>
            <a:off x="1" y="1600201"/>
            <a:ext cx="7923212" cy="45709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61"/>
          <p:cNvCxnSpPr/>
          <p:nvPr/>
        </p:nvCxnSpPr>
        <p:spPr>
          <a:xfrm>
            <a:off x="8380413" y="1608668"/>
            <a:ext cx="380841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Google Shape;384;p61"/>
          <p:cNvSpPr txBox="1">
            <a:spLocks noGrp="1"/>
          </p:cNvSpPr>
          <p:nvPr>
            <p:ph type="subTitle" idx="5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uccess">
  <p:cSld name="Customer Success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/>
          <p:nvPr/>
        </p:nvSpPr>
        <p:spPr>
          <a:xfrm>
            <a:off x="1" y="1600201"/>
            <a:ext cx="7923212" cy="45709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2"/>
          <p:cNvSpPr txBox="1">
            <a:spLocks noGrp="1"/>
          </p:cNvSpPr>
          <p:nvPr>
            <p:ph type="body" idx="1"/>
          </p:nvPr>
        </p:nvSpPr>
        <p:spPr>
          <a:xfrm>
            <a:off x="611645" y="2409552"/>
            <a:ext cx="3201848" cy="93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body" idx="2"/>
          </p:nvPr>
        </p:nvSpPr>
        <p:spPr>
          <a:xfrm>
            <a:off x="613093" y="2079840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9" name="Google Shape;389;p62"/>
          <p:cNvSpPr txBox="1">
            <a:spLocks noGrp="1"/>
          </p:cNvSpPr>
          <p:nvPr>
            <p:ph type="body" idx="3"/>
          </p:nvPr>
        </p:nvSpPr>
        <p:spPr>
          <a:xfrm>
            <a:off x="611645" y="3952605"/>
            <a:ext cx="3201848" cy="84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90" name="Google Shape;390;p62"/>
          <p:cNvCxnSpPr/>
          <p:nvPr/>
        </p:nvCxnSpPr>
        <p:spPr>
          <a:xfrm>
            <a:off x="609600" y="1964843"/>
            <a:ext cx="3198812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1" name="Google Shape;391;p62"/>
          <p:cNvCxnSpPr/>
          <p:nvPr/>
        </p:nvCxnSpPr>
        <p:spPr>
          <a:xfrm>
            <a:off x="609600" y="3547676"/>
            <a:ext cx="3198812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2" name="Google Shape;392;p62"/>
          <p:cNvSpPr txBox="1">
            <a:spLocks noGrp="1"/>
          </p:cNvSpPr>
          <p:nvPr>
            <p:ph type="body" idx="4"/>
          </p:nvPr>
        </p:nvSpPr>
        <p:spPr>
          <a:xfrm>
            <a:off x="613093" y="3634037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3" name="Google Shape;393;p62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2"/>
          <p:cNvSpPr txBox="1">
            <a:spLocks noGrp="1"/>
          </p:cNvSpPr>
          <p:nvPr>
            <p:ph type="body" idx="5"/>
          </p:nvPr>
        </p:nvSpPr>
        <p:spPr>
          <a:xfrm>
            <a:off x="4269245" y="2409552"/>
            <a:ext cx="3201848" cy="93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5" name="Google Shape;395;p62"/>
          <p:cNvSpPr txBox="1">
            <a:spLocks noGrp="1"/>
          </p:cNvSpPr>
          <p:nvPr>
            <p:ph type="body" idx="6"/>
          </p:nvPr>
        </p:nvSpPr>
        <p:spPr>
          <a:xfrm>
            <a:off x="4270693" y="2079840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6" name="Google Shape;396;p62"/>
          <p:cNvSpPr txBox="1">
            <a:spLocks noGrp="1"/>
          </p:cNvSpPr>
          <p:nvPr>
            <p:ph type="body" idx="7"/>
          </p:nvPr>
        </p:nvSpPr>
        <p:spPr>
          <a:xfrm>
            <a:off x="4269245" y="3952605"/>
            <a:ext cx="3201848" cy="84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200" anchor="t" anchorCtr="0">
            <a:noAutofit/>
          </a:bodyPr>
          <a:lstStyle>
            <a:lvl1pPr marL="457200" lvl="0" indent="-28860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105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1000">
                <a:solidFill>
                  <a:schemeClr val="dk2"/>
                </a:solidFill>
              </a:defRPr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>
                <a:solidFill>
                  <a:schemeClr val="dk2"/>
                </a:solidFill>
              </a:defRPr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>
                <a:solidFill>
                  <a:schemeClr val="dk2"/>
                </a:solidFill>
              </a:defRPr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>
                <a:solidFill>
                  <a:schemeClr val="dk2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397" name="Google Shape;397;p62"/>
          <p:cNvCxnSpPr/>
          <p:nvPr/>
        </p:nvCxnSpPr>
        <p:spPr>
          <a:xfrm>
            <a:off x="4267200" y="1964843"/>
            <a:ext cx="3198812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8" name="Google Shape;398;p62"/>
          <p:cNvCxnSpPr/>
          <p:nvPr/>
        </p:nvCxnSpPr>
        <p:spPr>
          <a:xfrm>
            <a:off x="4267200" y="3547676"/>
            <a:ext cx="3198812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p62"/>
          <p:cNvSpPr txBox="1">
            <a:spLocks noGrp="1"/>
          </p:cNvSpPr>
          <p:nvPr>
            <p:ph type="body" idx="8"/>
          </p:nvPr>
        </p:nvSpPr>
        <p:spPr>
          <a:xfrm>
            <a:off x="4270693" y="3634037"/>
            <a:ext cx="20066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​"/>
              <a:defRPr sz="1600">
                <a:solidFill>
                  <a:schemeClr val="accent6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0" name="Google Shape;400;p62"/>
          <p:cNvSpPr>
            <a:spLocks noGrp="1"/>
          </p:cNvSpPr>
          <p:nvPr>
            <p:ph type="pic" idx="9"/>
          </p:nvPr>
        </p:nvSpPr>
        <p:spPr>
          <a:xfrm>
            <a:off x="8382000" y="2971800"/>
            <a:ext cx="319405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62"/>
          <p:cNvSpPr>
            <a:spLocks noGrp="1"/>
          </p:cNvSpPr>
          <p:nvPr>
            <p:ph type="pic" idx="13"/>
          </p:nvPr>
        </p:nvSpPr>
        <p:spPr>
          <a:xfrm>
            <a:off x="9074150" y="1600200"/>
            <a:ext cx="1841500" cy="6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62"/>
          <p:cNvSpPr txBox="1">
            <a:spLocks noGrp="1"/>
          </p:cNvSpPr>
          <p:nvPr>
            <p:ph type="body" idx="14"/>
          </p:nvPr>
        </p:nvSpPr>
        <p:spPr>
          <a:xfrm>
            <a:off x="8382000" y="5022214"/>
            <a:ext cx="3200400" cy="115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861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​"/>
              <a:defRPr sz="1400"/>
            </a:lvl1pPr>
            <a:lvl2pPr marL="914400" lvl="1" indent="-2971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None/>
              <a:defRPr sz="1200">
                <a:solidFill>
                  <a:schemeClr val="accent1"/>
                </a:solidFill>
              </a:defRPr>
            </a:lvl3pPr>
            <a:lvl4pPr marL="1828800" lvl="3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body" idx="15"/>
          </p:nvPr>
        </p:nvSpPr>
        <p:spPr>
          <a:xfrm>
            <a:off x="8375650" y="2347933"/>
            <a:ext cx="320675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71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marL="914400" lvl="1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marL="1828800" lvl="3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4" name="Google Shape;404;p62"/>
          <p:cNvSpPr/>
          <p:nvPr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594350" tIns="457200" rIns="457200" bIns="457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62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2"/>
          <p:cNvSpPr/>
          <p:nvPr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00" tIns="457200" rIns="59435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62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2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2"/>
          <p:cNvSpPr txBox="1">
            <a:spLocks noGrp="1"/>
          </p:cNvSpPr>
          <p:nvPr>
            <p:ph type="subTitle" idx="16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08" name="Google Shape;408;p62"/>
          <p:cNvSpPr txBox="1">
            <a:spLocks noGrp="1"/>
          </p:cNvSpPr>
          <p:nvPr>
            <p:ph type="body" idx="17"/>
          </p:nvPr>
        </p:nvSpPr>
        <p:spPr>
          <a:xfrm>
            <a:off x="8375650" y="2647290"/>
            <a:ext cx="3206750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9718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1200"/>
            </a:lvl1pPr>
            <a:lvl2pPr marL="914400" lvl="1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2pPr>
            <a:lvl3pPr marL="1371600" lvl="2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3pPr>
            <a:lvl4pPr marL="1828800" lvl="3" indent="-29718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4pPr>
            <a:lvl5pPr marL="2286000" lvl="4" indent="-297179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Font typeface="Open Sans"/>
              <a:buChar char="​"/>
              <a:defRPr sz="1200">
                <a:solidFill>
                  <a:schemeClr val="accen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9" name="Google Shape;409;p62"/>
          <p:cNvSpPr txBox="1">
            <a:spLocks noGrp="1"/>
          </p:cNvSpPr>
          <p:nvPr>
            <p:ph type="body" idx="18"/>
          </p:nvPr>
        </p:nvSpPr>
        <p:spPr>
          <a:xfrm>
            <a:off x="613093" y="4978400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body" idx="19"/>
          </p:nvPr>
        </p:nvSpPr>
        <p:spPr>
          <a:xfrm>
            <a:off x="4273995" y="4978400"/>
            <a:ext cx="3200400" cy="22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000">
                <a:solidFill>
                  <a:schemeClr val="l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-Bleed Photo">
  <p:cSld name="Full-Bleed Photo">
    <p:bg>
      <p:bgPr>
        <a:solidFill>
          <a:srgbClr val="FFFFFF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3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6766560"/>
            <a:ext cx="12188825" cy="95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63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415" name="Google Shape;415;p6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63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con ">
  <p:cSld name="Four Icon 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/>
          <p:nvPr/>
        </p:nvSpPr>
        <p:spPr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4"/>
          <p:cNvSpPr/>
          <p:nvPr/>
        </p:nvSpPr>
        <p:spPr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4"/>
          <p:cNvSpPr/>
          <p:nvPr/>
        </p:nvSpPr>
        <p:spPr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4"/>
          <p:cNvSpPr/>
          <p:nvPr/>
        </p:nvSpPr>
        <p:spPr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4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4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64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31" name="Google Shape;431;p64"/>
          <p:cNvSpPr txBox="1">
            <a:spLocks noGrp="1"/>
          </p:cNvSpPr>
          <p:nvPr>
            <p:ph type="body" idx="2"/>
          </p:nvPr>
        </p:nvSpPr>
        <p:spPr>
          <a:xfrm>
            <a:off x="84267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4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2" name="Google Shape;432;p64"/>
          <p:cNvSpPr txBox="1">
            <a:spLocks noGrp="1"/>
          </p:cNvSpPr>
          <p:nvPr>
            <p:ph type="body" idx="3"/>
          </p:nvPr>
        </p:nvSpPr>
        <p:spPr>
          <a:xfrm>
            <a:off x="357981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3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3" name="Google Shape;433;p64"/>
          <p:cNvSpPr txBox="1">
            <a:spLocks noGrp="1"/>
          </p:cNvSpPr>
          <p:nvPr>
            <p:ph type="body" idx="4"/>
          </p:nvPr>
        </p:nvSpPr>
        <p:spPr>
          <a:xfrm>
            <a:off x="632301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4" name="Google Shape;434;p64"/>
          <p:cNvSpPr txBox="1">
            <a:spLocks noGrp="1"/>
          </p:cNvSpPr>
          <p:nvPr>
            <p:ph type="body" idx="5"/>
          </p:nvPr>
        </p:nvSpPr>
        <p:spPr>
          <a:xfrm>
            <a:off x="9066213" y="4269508"/>
            <a:ext cx="22860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 ">
  <p:cSld name="Five Icon 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/>
          <p:nvPr/>
        </p:nvSpPr>
        <p:spPr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5"/>
          <p:cNvSpPr/>
          <p:nvPr/>
        </p:nvSpPr>
        <p:spPr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5"/>
          <p:cNvSpPr/>
          <p:nvPr/>
        </p:nvSpPr>
        <p:spPr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5"/>
          <p:cNvSpPr/>
          <p:nvPr/>
        </p:nvSpPr>
        <p:spPr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5"/>
          <p:cNvSpPr/>
          <p:nvPr/>
        </p:nvSpPr>
        <p:spPr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5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5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65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444" name="Google Shape;444;p65"/>
          <p:cNvSpPr txBox="1">
            <a:spLocks noGrp="1"/>
          </p:cNvSpPr>
          <p:nvPr>
            <p:ph type="body" idx="2"/>
          </p:nvPr>
        </p:nvSpPr>
        <p:spPr>
          <a:xfrm>
            <a:off x="610850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4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5" name="Google Shape;445;p65"/>
          <p:cNvSpPr txBox="1">
            <a:spLocks noGrp="1"/>
          </p:cNvSpPr>
          <p:nvPr>
            <p:ph type="body" idx="3"/>
          </p:nvPr>
        </p:nvSpPr>
        <p:spPr>
          <a:xfrm>
            <a:off x="2894013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3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6" name="Google Shape;446;p65"/>
          <p:cNvSpPr txBox="1">
            <a:spLocks noGrp="1"/>
          </p:cNvSpPr>
          <p:nvPr>
            <p:ph type="body" idx="4"/>
          </p:nvPr>
        </p:nvSpPr>
        <p:spPr>
          <a:xfrm>
            <a:off x="5185093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1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7" name="Google Shape;447;p65"/>
          <p:cNvSpPr txBox="1">
            <a:spLocks noGrp="1"/>
          </p:cNvSpPr>
          <p:nvPr>
            <p:ph type="body" idx="5"/>
          </p:nvPr>
        </p:nvSpPr>
        <p:spPr>
          <a:xfrm>
            <a:off x="7470001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2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8" name="Google Shape;448;p65"/>
          <p:cNvSpPr txBox="1">
            <a:spLocks noGrp="1"/>
          </p:cNvSpPr>
          <p:nvPr>
            <p:ph type="body" idx="6"/>
          </p:nvPr>
        </p:nvSpPr>
        <p:spPr>
          <a:xfrm>
            <a:off x="9752013" y="4282873"/>
            <a:ext cx="1828800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2000">
                <a:solidFill>
                  <a:schemeClr val="accent5"/>
                </a:solidFill>
              </a:defRPr>
            </a:lvl1pPr>
            <a:lvl2pPr marL="914400" lvl="1" indent="-32004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Open Sans"/>
              <a:buChar char="​"/>
              <a:defRPr sz="1600"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/>
          <p:nvPr/>
        </p:nvSpPr>
        <p:spPr>
          <a:xfrm rot="2700000">
            <a:off x="810400" y="-3656857"/>
            <a:ext cx="9864449" cy="13468141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6"/>
          <p:cNvSpPr txBox="1">
            <a:spLocks noGrp="1"/>
          </p:cNvSpPr>
          <p:nvPr>
            <p:ph type="body" idx="1"/>
          </p:nvPr>
        </p:nvSpPr>
        <p:spPr>
          <a:xfrm>
            <a:off x="608013" y="2057400"/>
            <a:ext cx="5943599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52" name="Google Shape;452;p66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3" name="Google Shape;453;p66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454" name="Google Shape;454;p6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66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  <p:sp>
        <p:nvSpPr>
          <p:cNvPr id="462" name="Google Shape;462;p66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Purple">
  <p:cSld name="Big Statement – Purple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7"/>
          <p:cNvSpPr/>
          <p:nvPr/>
        </p:nvSpPr>
        <p:spPr>
          <a:xfrm rot="2700000">
            <a:off x="810400" y="-3656857"/>
            <a:ext cx="9864449" cy="13468141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7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7"/>
          <p:cNvSpPr txBox="1">
            <a:spLocks noGrp="1"/>
          </p:cNvSpPr>
          <p:nvPr>
            <p:ph type="body" idx="1"/>
          </p:nvPr>
        </p:nvSpPr>
        <p:spPr>
          <a:xfrm>
            <a:off x="608013" y="2057400"/>
            <a:ext cx="5943599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7" name="Google Shape;467;p67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8" name="Google Shape;468;p67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469" name="Google Shape;469;p6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67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Blue">
  <p:cSld name="Big Statement – Blu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/>
          <p:nvPr/>
        </p:nvSpPr>
        <p:spPr>
          <a:xfrm rot="2700000">
            <a:off x="810400" y="-3656857"/>
            <a:ext cx="9864449" cy="13468141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8"/>
          <p:cNvSpPr/>
          <p:nvPr/>
        </p:nvSpPr>
        <p:spPr>
          <a:xfrm rot="2700000">
            <a:off x="9037252" y="3334944"/>
            <a:ext cx="970552" cy="4540137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8"/>
          <p:cNvSpPr txBox="1">
            <a:spLocks noGrp="1"/>
          </p:cNvSpPr>
          <p:nvPr>
            <p:ph type="body" idx="1"/>
          </p:nvPr>
        </p:nvSpPr>
        <p:spPr>
          <a:xfrm>
            <a:off x="608013" y="2057400"/>
            <a:ext cx="5943599" cy="228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81" name="Google Shape;481;p68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p68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483" name="Google Shape;483;p6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68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">
  <p:cSld name="Big Statement with Icon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/>
          <p:nvPr/>
        </p:nvSpPr>
        <p:spPr>
          <a:xfrm>
            <a:off x="5379720" y="-52904"/>
            <a:ext cx="6809966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9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9"/>
          <p:cNvSpPr/>
          <p:nvPr/>
        </p:nvSpPr>
        <p:spPr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9"/>
          <p:cNvSpPr txBox="1">
            <a:spLocks noGrp="1"/>
          </p:cNvSpPr>
          <p:nvPr>
            <p:ph type="body" idx="1"/>
          </p:nvPr>
        </p:nvSpPr>
        <p:spPr>
          <a:xfrm>
            <a:off x="608014" y="2514600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Green">
  <p:cSld name="Big Statement with Icon – Green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"/>
          <p:cNvSpPr/>
          <p:nvPr/>
        </p:nvSpPr>
        <p:spPr>
          <a:xfrm>
            <a:off x="5379720" y="-52904"/>
            <a:ext cx="6809966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0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70"/>
          <p:cNvSpPr/>
          <p:nvPr/>
        </p:nvSpPr>
        <p:spPr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0"/>
          <p:cNvSpPr txBox="1">
            <a:spLocks noGrp="1"/>
          </p:cNvSpPr>
          <p:nvPr>
            <p:ph type="body" idx="1"/>
          </p:nvPr>
        </p:nvSpPr>
        <p:spPr>
          <a:xfrm>
            <a:off x="608014" y="2514600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con ">
  <p:cSld name="Three Icon 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/>
          <p:nvPr/>
        </p:nvSpPr>
        <p:spPr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5"/>
          <p:cNvSpPr/>
          <p:nvPr/>
        </p:nvSpPr>
        <p:spPr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5"/>
          <p:cNvSpPr/>
          <p:nvPr/>
        </p:nvSpPr>
        <p:spPr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5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5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body" idx="2"/>
          </p:nvPr>
        </p:nvSpPr>
        <p:spPr>
          <a:xfrm>
            <a:off x="152590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4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3"/>
          </p:nvPr>
        </p:nvSpPr>
        <p:spPr>
          <a:xfrm>
            <a:off x="472122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1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4"/>
          </p:nvPr>
        </p:nvSpPr>
        <p:spPr>
          <a:xfrm>
            <a:off x="7923213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76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3146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chemeClr val="dk2"/>
                </a:solidFill>
              </a:defRPr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Purple">
  <p:cSld name="Big Statement with Icon – Purple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/>
          <p:nvPr/>
        </p:nvSpPr>
        <p:spPr>
          <a:xfrm>
            <a:off x="5379720" y="-52904"/>
            <a:ext cx="6809966" cy="6821367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71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71"/>
          <p:cNvSpPr/>
          <p:nvPr/>
        </p:nvSpPr>
        <p:spPr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03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71"/>
          <p:cNvSpPr txBox="1">
            <a:spLocks noGrp="1"/>
          </p:cNvSpPr>
          <p:nvPr>
            <p:ph type="body" idx="1"/>
          </p:nvPr>
        </p:nvSpPr>
        <p:spPr>
          <a:xfrm>
            <a:off x="608014" y="2514600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Photo">
  <p:cSld name="Big Statement with Photo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2"/>
          <p:cNvSpPr>
            <a:spLocks noGrp="1"/>
          </p:cNvSpPr>
          <p:nvPr>
            <p:ph type="pic" idx="2"/>
          </p:nvPr>
        </p:nvSpPr>
        <p:spPr>
          <a:xfrm>
            <a:off x="6785688" y="0"/>
            <a:ext cx="5403138" cy="676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75" tIns="0" rIns="640075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72"/>
          <p:cNvSpPr txBox="1">
            <a:spLocks noGrp="1"/>
          </p:cNvSpPr>
          <p:nvPr>
            <p:ph type="body" idx="1"/>
          </p:nvPr>
        </p:nvSpPr>
        <p:spPr>
          <a:xfrm>
            <a:off x="608014" y="2514600"/>
            <a:ext cx="5485844" cy="182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9" name="Google Shape;509;p72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istic">
  <p:cSld name="Big Statistic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3"/>
          <p:cNvSpPr/>
          <p:nvPr/>
        </p:nvSpPr>
        <p:spPr>
          <a:xfrm>
            <a:off x="0" y="0"/>
            <a:ext cx="12188822" cy="43322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73"/>
          <p:cNvSpPr/>
          <p:nvPr/>
        </p:nvSpPr>
        <p:spPr>
          <a:xfrm>
            <a:off x="672527" y="722997"/>
            <a:ext cx="4470400" cy="447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73"/>
          <p:cNvSpPr txBox="1">
            <a:spLocks noGrp="1"/>
          </p:cNvSpPr>
          <p:nvPr>
            <p:ph type="body" idx="1"/>
          </p:nvPr>
        </p:nvSpPr>
        <p:spPr>
          <a:xfrm>
            <a:off x="6096000" y="2514599"/>
            <a:ext cx="5027613" cy="137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43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3600">
                <a:solidFill>
                  <a:schemeClr val="dk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4" name="Google Shape;514;p73"/>
          <p:cNvSpPr>
            <a:spLocks noGrp="1"/>
          </p:cNvSpPr>
          <p:nvPr>
            <p:ph type="chart" idx="2"/>
          </p:nvPr>
        </p:nvSpPr>
        <p:spPr>
          <a:xfrm>
            <a:off x="662672" y="722997"/>
            <a:ext cx="4480256" cy="448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73"/>
          <p:cNvSpPr txBox="1">
            <a:spLocks noGrp="1"/>
          </p:cNvSpPr>
          <p:nvPr>
            <p:ph type="body" idx="3"/>
          </p:nvPr>
        </p:nvSpPr>
        <p:spPr>
          <a:xfrm>
            <a:off x="608330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4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6" name="Google Shape;516;p73"/>
          <p:cNvSpPr txBox="1">
            <a:spLocks noGrp="1"/>
          </p:cNvSpPr>
          <p:nvPr>
            <p:ph type="body" idx="4"/>
          </p:nvPr>
        </p:nvSpPr>
        <p:spPr>
          <a:xfrm>
            <a:off x="2436416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6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7" name="Google Shape;517;p73"/>
          <p:cNvSpPr txBox="1">
            <a:spLocks noGrp="1"/>
          </p:cNvSpPr>
          <p:nvPr>
            <p:ph type="body" idx="5"/>
          </p:nvPr>
        </p:nvSpPr>
        <p:spPr>
          <a:xfrm>
            <a:off x="4261103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3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8" name="Google Shape;518;p73"/>
          <p:cNvSpPr txBox="1">
            <a:spLocks noGrp="1"/>
          </p:cNvSpPr>
          <p:nvPr>
            <p:ph type="body" idx="6"/>
          </p:nvPr>
        </p:nvSpPr>
        <p:spPr>
          <a:xfrm>
            <a:off x="6088109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19" name="Google Shape;519;p73"/>
          <p:cNvSpPr txBox="1">
            <a:spLocks noGrp="1"/>
          </p:cNvSpPr>
          <p:nvPr>
            <p:ph type="body" idx="7"/>
          </p:nvPr>
        </p:nvSpPr>
        <p:spPr>
          <a:xfrm>
            <a:off x="7920672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20" name="Google Shape;520;p73"/>
          <p:cNvSpPr txBox="1">
            <a:spLocks noGrp="1"/>
          </p:cNvSpPr>
          <p:nvPr>
            <p:ph type="body" idx="8"/>
          </p:nvPr>
        </p:nvSpPr>
        <p:spPr>
          <a:xfrm>
            <a:off x="9750028" y="5507147"/>
            <a:ext cx="1371064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080"/>
              <a:buChar char="​"/>
              <a:defRPr sz="1200">
                <a:solidFill>
                  <a:schemeClr val="accent5"/>
                </a:solidFill>
              </a:defRPr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21" name="Google Shape;521;p73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4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Purple">
  <p:cSld name="Thank You / Closing – Purple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75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526" name="Google Shape;526;p7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7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7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7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7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75"/>
          <p:cNvSpPr txBox="1"/>
          <p:nvPr/>
        </p:nvSpPr>
        <p:spPr>
          <a:xfrm>
            <a:off x="7122912" y="4133697"/>
            <a:ext cx="35855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GB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534" name="Google Shape;534;p75"/>
          <p:cNvSpPr/>
          <p:nvPr/>
        </p:nvSpPr>
        <p:spPr>
          <a:xfrm rot="2700000">
            <a:off x="500103" y="-2250712"/>
            <a:ext cx="2891746" cy="8395793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5"/>
          <p:cNvSpPr/>
          <p:nvPr/>
        </p:nvSpPr>
        <p:spPr>
          <a:xfrm rot="-2700000">
            <a:off x="-1253438" y="2913755"/>
            <a:ext cx="6372785" cy="905566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5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Blue">
  <p:cSld name="Thank You / Closing – Blue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76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539" name="Google Shape;539;p7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7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7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7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7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7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76"/>
          <p:cNvSpPr txBox="1"/>
          <p:nvPr/>
        </p:nvSpPr>
        <p:spPr>
          <a:xfrm>
            <a:off x="7122912" y="4133697"/>
            <a:ext cx="35855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GB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547" name="Google Shape;547;p76"/>
          <p:cNvSpPr/>
          <p:nvPr/>
        </p:nvSpPr>
        <p:spPr>
          <a:xfrm rot="2700000">
            <a:off x="500103" y="-2250712"/>
            <a:ext cx="2891746" cy="8395793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6"/>
          <p:cNvSpPr/>
          <p:nvPr/>
        </p:nvSpPr>
        <p:spPr>
          <a:xfrm rot="-2700000">
            <a:off x="-1253438" y="2913755"/>
            <a:ext cx="6372785" cy="905566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6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t Check">
  <p:cSld name="Font Check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7"/>
          <p:cNvSpPr txBox="1"/>
          <p:nvPr/>
        </p:nvSpPr>
        <p:spPr>
          <a:xfrm>
            <a:off x="564569" y="366687"/>
            <a:ext cx="11001004" cy="70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endParaRPr sz="50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77"/>
          <p:cNvSpPr txBox="1"/>
          <p:nvPr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yes, you are good to go!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the answer is no, you do not have the Metropolis font installed.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Click here</a:t>
            </a: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download the font.</a:t>
            </a:r>
            <a:endParaRPr/>
          </a:p>
          <a:p>
            <a:pPr marL="400050" marR="0" lvl="0" indent="-22701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GB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 in with SSO and select the Brand Assets tab in Brand Central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more information on how to install fonts? </a:t>
            </a:r>
            <a:b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 to the quick-start section in the template guidelines or contact Oasis.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77"/>
          <p:cNvSpPr txBox="1">
            <a:spLocks noGrp="1"/>
          </p:cNvSpPr>
          <p:nvPr>
            <p:ph type="body" idx="1"/>
          </p:nvPr>
        </p:nvSpPr>
        <p:spPr>
          <a:xfrm>
            <a:off x="598114" y="2908233"/>
            <a:ext cx="5354637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08635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marL="1371600" lvl="2" indent="-4114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marL="1828800" lvl="3" indent="-38861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marL="2286000" lvl="4" indent="-38862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55" name="Google Shape;555;p77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77"/>
          <p:cNvSpPr txBox="1">
            <a:spLocks noGrp="1"/>
          </p:cNvSpPr>
          <p:nvPr>
            <p:ph type="subTitle" idx="2"/>
          </p:nvPr>
        </p:nvSpPr>
        <p:spPr>
          <a:xfrm>
            <a:off x="592866" y="838105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557" name="Google Shape;557;p77"/>
          <p:cNvSpPr/>
          <p:nvPr/>
        </p:nvSpPr>
        <p:spPr>
          <a:xfrm>
            <a:off x="623363" y="1616678"/>
            <a:ext cx="4633737" cy="244100"/>
          </a:xfrm>
          <a:prstGeom prst="rect">
            <a:avLst/>
          </a:prstGeom>
          <a:solidFill>
            <a:srgbClr val="3F1A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the fonts in the words below match on your screen?</a:t>
            </a:r>
            <a:endParaRPr/>
          </a:p>
        </p:txBody>
      </p:sp>
      <p:cxnSp>
        <p:nvCxnSpPr>
          <p:cNvPr id="558" name="Google Shape;558;p77"/>
          <p:cNvCxnSpPr/>
          <p:nvPr/>
        </p:nvCxnSpPr>
        <p:spPr>
          <a:xfrm>
            <a:off x="623364" y="1860778"/>
            <a:ext cx="729984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9" name="Google Shape;559;p77"/>
          <p:cNvSpPr txBox="1">
            <a:spLocks noGrp="1"/>
          </p:cNvSpPr>
          <p:nvPr>
            <p:ph type="body" idx="3"/>
          </p:nvPr>
        </p:nvSpPr>
        <p:spPr>
          <a:xfrm>
            <a:off x="5983683" y="2908233"/>
            <a:ext cx="5354637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08635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4410"/>
              <a:buChar char="​"/>
              <a:def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40"/>
              <a:buChar char="•"/>
              <a:defRPr sz="3600">
                <a:solidFill>
                  <a:schemeClr val="lt1"/>
                </a:solidFill>
              </a:defRPr>
            </a:lvl2pPr>
            <a:lvl3pPr marL="1371600" lvl="2" indent="-4114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80"/>
              <a:buChar char="–"/>
              <a:defRPr sz="3200">
                <a:solidFill>
                  <a:schemeClr val="lt1"/>
                </a:solidFill>
              </a:defRPr>
            </a:lvl3pPr>
            <a:lvl4pPr marL="1828800" lvl="3" indent="-38861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•"/>
              <a:defRPr sz="2800">
                <a:solidFill>
                  <a:schemeClr val="lt1"/>
                </a:solidFill>
              </a:defRPr>
            </a:lvl4pPr>
            <a:lvl5pPr marL="2286000" lvl="4" indent="-38862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520"/>
              <a:buChar char="–"/>
              <a:defRPr sz="2800">
                <a:solidFill>
                  <a:schemeClr val="lt1"/>
                </a:solidFill>
              </a:defRPr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560" name="Google Shape;560;p77"/>
          <p:cNvGrpSpPr/>
          <p:nvPr/>
        </p:nvGrpSpPr>
        <p:grpSpPr>
          <a:xfrm>
            <a:off x="6054922" y="2225997"/>
            <a:ext cx="4699461" cy="542276"/>
            <a:chOff x="6685343" y="2270804"/>
            <a:chExt cx="4699461" cy="542276"/>
          </a:xfrm>
        </p:grpSpPr>
        <p:sp>
          <p:nvSpPr>
            <p:cNvPr id="561" name="Google Shape;561;p77"/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7"/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7"/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7"/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7"/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7"/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7"/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7"/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7"/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 extrusionOk="0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7"/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 extrusionOk="0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7"/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7"/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 extrusionOk="0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7"/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7"/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 extrusionOk="0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7"/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 extrusionOk="0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7"/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 extrusionOk="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7"/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77"/>
          <p:cNvGrpSpPr/>
          <p:nvPr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579" name="Google Shape;579;p77"/>
            <p:cNvSpPr/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 extrusionOk="0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7"/>
            <p:cNvSpPr/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 extrusionOk="0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7"/>
            <p:cNvSpPr/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 extrusionOk="0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7"/>
            <p:cNvSpPr/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 extrusionOk="0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7"/>
            <p:cNvSpPr/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 extrusionOk="0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7"/>
            <p:cNvSpPr/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 extrusionOk="0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7"/>
            <p:cNvSpPr/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7"/>
            <p:cNvSpPr/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 extrusionOk="0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7"/>
            <p:cNvSpPr/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7"/>
            <p:cNvSpPr/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 extrusionOk="0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7"/>
            <p:cNvSpPr/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 extrusionOk="0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4410"/>
                <a:buFont typeface="Arial"/>
                <a:buNone/>
              </a:pPr>
              <a:endParaRPr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Grid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78"/>
          <p:cNvGrpSpPr/>
          <p:nvPr/>
        </p:nvGrpSpPr>
        <p:grpSpPr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2" name="Google Shape;592;p78"/>
            <p:cNvGrpSpPr/>
            <p:nvPr/>
          </p:nvGrpSpPr>
          <p:grpSpPr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593" name="Google Shape;593;p78"/>
              <p:cNvSpPr/>
              <p:nvPr/>
            </p:nvSpPr>
            <p:spPr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78"/>
              <p:cNvSpPr/>
              <p:nvPr/>
            </p:nvSpPr>
            <p:spPr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78"/>
              <p:cNvSpPr/>
              <p:nvPr/>
            </p:nvSpPr>
            <p:spPr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78"/>
              <p:cNvSpPr/>
              <p:nvPr/>
            </p:nvSpPr>
            <p:spPr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78"/>
              <p:cNvSpPr/>
              <p:nvPr/>
            </p:nvSpPr>
            <p:spPr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78"/>
              <p:cNvSpPr/>
              <p:nvPr/>
            </p:nvSpPr>
            <p:spPr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p78"/>
            <p:cNvGrpSpPr/>
            <p:nvPr/>
          </p:nvGrpSpPr>
          <p:grpSpPr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00" name="Google Shape;600;p78"/>
              <p:cNvGrpSpPr/>
              <p:nvPr/>
            </p:nvGrpSpPr>
            <p:grpSpPr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01" name="Google Shape;601;p78"/>
                <p:cNvGrpSpPr/>
                <p:nvPr/>
              </p:nvGrpSpPr>
              <p:grpSpPr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602" name="Google Shape;602;p78"/>
                  <p:cNvCxnSpPr/>
                  <p:nvPr/>
                </p:nvCxnSpPr>
                <p:spPr>
                  <a:xfrm>
                    <a:off x="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3" name="Google Shape;603;p78"/>
                  <p:cNvCxnSpPr/>
                  <p:nvPr/>
                </p:nvCxnSpPr>
                <p:spPr>
                  <a:xfrm>
                    <a:off x="91404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4" name="Google Shape;604;p78"/>
                  <p:cNvCxnSpPr/>
                  <p:nvPr/>
                </p:nvCxnSpPr>
                <p:spPr>
                  <a:xfrm>
                    <a:off x="137106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5" name="Google Shape;605;p78"/>
                  <p:cNvCxnSpPr/>
                  <p:nvPr/>
                </p:nvCxnSpPr>
                <p:spPr>
                  <a:xfrm>
                    <a:off x="182808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6" name="Google Shape;606;p78"/>
                  <p:cNvCxnSpPr/>
                  <p:nvPr/>
                </p:nvCxnSpPr>
                <p:spPr>
                  <a:xfrm>
                    <a:off x="228510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7" name="Google Shape;607;p78"/>
                  <p:cNvCxnSpPr/>
                  <p:nvPr/>
                </p:nvCxnSpPr>
                <p:spPr>
                  <a:xfrm>
                    <a:off x="274212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8" name="Google Shape;608;p78"/>
                  <p:cNvCxnSpPr/>
                  <p:nvPr/>
                </p:nvCxnSpPr>
                <p:spPr>
                  <a:xfrm>
                    <a:off x="319914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9" name="Google Shape;609;p78"/>
                  <p:cNvCxnSpPr/>
                  <p:nvPr/>
                </p:nvCxnSpPr>
                <p:spPr>
                  <a:xfrm>
                    <a:off x="365617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0" name="Google Shape;610;p78"/>
                  <p:cNvCxnSpPr/>
                  <p:nvPr/>
                </p:nvCxnSpPr>
                <p:spPr>
                  <a:xfrm>
                    <a:off x="411319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1" name="Google Shape;611;p78"/>
                  <p:cNvCxnSpPr/>
                  <p:nvPr/>
                </p:nvCxnSpPr>
                <p:spPr>
                  <a:xfrm>
                    <a:off x="457021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2" name="Google Shape;612;p78"/>
                  <p:cNvCxnSpPr/>
                  <p:nvPr/>
                </p:nvCxnSpPr>
                <p:spPr>
                  <a:xfrm>
                    <a:off x="502723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3" name="Google Shape;613;p78"/>
                  <p:cNvCxnSpPr/>
                  <p:nvPr/>
                </p:nvCxnSpPr>
                <p:spPr>
                  <a:xfrm>
                    <a:off x="548425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4" name="Google Shape;614;p78"/>
                  <p:cNvCxnSpPr/>
                  <p:nvPr/>
                </p:nvCxnSpPr>
                <p:spPr>
                  <a:xfrm>
                    <a:off x="594127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5" name="Google Shape;615;p78"/>
                  <p:cNvCxnSpPr/>
                  <p:nvPr/>
                </p:nvCxnSpPr>
                <p:spPr>
                  <a:xfrm>
                    <a:off x="639829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6" name="Google Shape;616;p78"/>
                  <p:cNvCxnSpPr/>
                  <p:nvPr/>
                </p:nvCxnSpPr>
                <p:spPr>
                  <a:xfrm>
                    <a:off x="685532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7" name="Google Shape;617;p78"/>
                  <p:cNvCxnSpPr/>
                  <p:nvPr/>
                </p:nvCxnSpPr>
                <p:spPr>
                  <a:xfrm>
                    <a:off x="731234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8" name="Google Shape;618;p78"/>
                  <p:cNvCxnSpPr/>
                  <p:nvPr/>
                </p:nvCxnSpPr>
                <p:spPr>
                  <a:xfrm>
                    <a:off x="776936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9" name="Google Shape;619;p78"/>
                  <p:cNvCxnSpPr/>
                  <p:nvPr/>
                </p:nvCxnSpPr>
                <p:spPr>
                  <a:xfrm>
                    <a:off x="822638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0" name="Google Shape;620;p78"/>
                  <p:cNvCxnSpPr/>
                  <p:nvPr/>
                </p:nvCxnSpPr>
                <p:spPr>
                  <a:xfrm>
                    <a:off x="914042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1" name="Google Shape;621;p78"/>
                  <p:cNvCxnSpPr/>
                  <p:nvPr/>
                </p:nvCxnSpPr>
                <p:spPr>
                  <a:xfrm>
                    <a:off x="868340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2" name="Google Shape;622;p78"/>
                  <p:cNvCxnSpPr/>
                  <p:nvPr/>
                </p:nvCxnSpPr>
                <p:spPr>
                  <a:xfrm>
                    <a:off x="959744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3" name="Google Shape;623;p78"/>
                  <p:cNvCxnSpPr/>
                  <p:nvPr/>
                </p:nvCxnSpPr>
                <p:spPr>
                  <a:xfrm>
                    <a:off x="1005447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4" name="Google Shape;624;p78"/>
                  <p:cNvCxnSpPr/>
                  <p:nvPr/>
                </p:nvCxnSpPr>
                <p:spPr>
                  <a:xfrm>
                    <a:off x="1051149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5" name="Google Shape;625;p78"/>
                  <p:cNvCxnSpPr/>
                  <p:nvPr/>
                </p:nvCxnSpPr>
                <p:spPr>
                  <a:xfrm>
                    <a:off x="45702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6" name="Google Shape;626;p78"/>
                  <p:cNvCxnSpPr/>
                  <p:nvPr/>
                </p:nvCxnSpPr>
                <p:spPr>
                  <a:xfrm>
                    <a:off x="1096250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27" name="Google Shape;627;p78"/>
                <p:cNvGrpSpPr/>
                <p:nvPr/>
              </p:nvGrpSpPr>
              <p:grpSpPr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28" name="Google Shape;628;p78"/>
                  <p:cNvCxnSpPr/>
                  <p:nvPr/>
                </p:nvCxnSpPr>
                <p:spPr>
                  <a:xfrm>
                    <a:off x="6094413" y="-6094412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9" name="Google Shape;629;p78"/>
                  <p:cNvCxnSpPr/>
                  <p:nvPr/>
                </p:nvCxnSpPr>
                <p:spPr>
                  <a:xfrm>
                    <a:off x="6094413" y="-56372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0" name="Google Shape;630;p78"/>
                  <p:cNvCxnSpPr/>
                  <p:nvPr/>
                </p:nvCxnSpPr>
                <p:spPr>
                  <a:xfrm>
                    <a:off x="6094413" y="-51800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1" name="Google Shape;631;p78"/>
                  <p:cNvCxnSpPr/>
                  <p:nvPr/>
                </p:nvCxnSpPr>
                <p:spPr>
                  <a:xfrm>
                    <a:off x="6094413" y="-31202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2" name="Google Shape;632;p78"/>
                  <p:cNvCxnSpPr/>
                  <p:nvPr/>
                </p:nvCxnSpPr>
                <p:spPr>
                  <a:xfrm>
                    <a:off x="6094413" y="-26630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3" name="Google Shape;633;p78"/>
                  <p:cNvCxnSpPr/>
                  <p:nvPr/>
                </p:nvCxnSpPr>
                <p:spPr>
                  <a:xfrm>
                    <a:off x="6094413" y="-22058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4" name="Google Shape;634;p78"/>
                  <p:cNvCxnSpPr/>
                  <p:nvPr/>
                </p:nvCxnSpPr>
                <p:spPr>
                  <a:xfrm>
                    <a:off x="6094413" y="-17486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5" name="Google Shape;635;p78"/>
                  <p:cNvCxnSpPr/>
                  <p:nvPr/>
                </p:nvCxnSpPr>
                <p:spPr>
                  <a:xfrm>
                    <a:off x="6094413" y="-1291437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6" name="Google Shape;636;p78"/>
                  <p:cNvCxnSpPr/>
                  <p:nvPr/>
                </p:nvCxnSpPr>
                <p:spPr>
                  <a:xfrm>
                    <a:off x="6094413" y="-834237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7" name="Google Shape;637;p78"/>
                  <p:cNvCxnSpPr/>
                  <p:nvPr/>
                </p:nvCxnSpPr>
                <p:spPr>
                  <a:xfrm rot="10800000">
                    <a:off x="1" y="5717376"/>
                    <a:ext cx="12188825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8" name="Google Shape;638;p78"/>
                  <p:cNvCxnSpPr/>
                  <p:nvPr/>
                </p:nvCxnSpPr>
                <p:spPr>
                  <a:xfrm>
                    <a:off x="6094413" y="763592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9" name="Google Shape;639;p78"/>
                  <p:cNvCxnSpPr/>
                  <p:nvPr/>
                </p:nvCxnSpPr>
                <p:spPr>
                  <a:xfrm>
                    <a:off x="6094413" y="-5637212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0" name="Google Shape;640;p78"/>
                  <p:cNvCxnSpPr/>
                  <p:nvPr/>
                </p:nvCxnSpPr>
                <p:spPr>
                  <a:xfrm>
                    <a:off x="6094413" y="-49514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1" name="Google Shape;641;p78"/>
                  <p:cNvCxnSpPr/>
                  <p:nvPr/>
                </p:nvCxnSpPr>
                <p:spPr>
                  <a:xfrm>
                    <a:off x="6094413" y="86257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2" name="Google Shape;642;p78"/>
                  <p:cNvCxnSpPr/>
                  <p:nvPr/>
                </p:nvCxnSpPr>
                <p:spPr>
                  <a:xfrm>
                    <a:off x="6094413" y="30638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3" name="Google Shape;643;p78"/>
                  <p:cNvCxnSpPr/>
                  <p:nvPr/>
                </p:nvCxnSpPr>
                <p:spPr>
                  <a:xfrm>
                    <a:off x="6094413" y="-40346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4" name="Google Shape;644;p78"/>
                  <p:cNvCxnSpPr/>
                  <p:nvPr/>
                </p:nvCxnSpPr>
                <p:spPr>
                  <a:xfrm>
                    <a:off x="6094413" y="-3577438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5" name="Google Shape;645;p78"/>
                  <p:cNvCxnSpPr/>
                  <p:nvPr/>
                </p:nvCxnSpPr>
                <p:spPr>
                  <a:xfrm>
                    <a:off x="6094413" y="-4494211"/>
                    <a:ext cx="0" cy="1218882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646" name="Google Shape;646;p78"/>
              <p:cNvSpPr txBox="1"/>
              <p:nvPr/>
            </p:nvSpPr>
            <p:spPr>
              <a:xfrm>
                <a:off x="592866" y="5723466"/>
                <a:ext cx="7329077" cy="474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 NOT USE">
  <p:cSld name="DO NOT USE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9"/>
          <p:cNvSpPr txBox="1"/>
          <p:nvPr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LAYOUTS PAST THIS ARE NOT PART OF THIS TEMPLATE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  <a:defRPr/>
            </a:lvl1pPr>
            <a:lvl2pPr marL="914400" lvl="1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–"/>
              <a:defRPr/>
            </a:lvl3pPr>
            <a:lvl4pPr marL="1828800" lvl="3" indent="-33146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Char char="•"/>
              <a:defRPr/>
            </a:lvl4pPr>
            <a:lvl5pPr marL="2286000" lvl="4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AutoNum type="arabicPeriod"/>
              <a:defRPr/>
            </a:lvl6pPr>
            <a:lvl7pPr marL="3200400" lvl="6" indent="-33147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AutoNum type="alphaLcPeriod"/>
              <a:defRPr/>
            </a:lvl7pPr>
            <a:lvl8pPr marL="3657600" lvl="7" indent="-33147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20"/>
              <a:buAutoNum type="romanLcPeriod"/>
              <a:defRPr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6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Plum">
  <p:cSld name="Section Header – Plu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37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37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80" name="Google Shape;80;p3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37"/>
          <p:cNvSpPr/>
          <p:nvPr/>
        </p:nvSpPr>
        <p:spPr>
          <a:xfrm rot="2700000">
            <a:off x="7247491" y="-1003602"/>
            <a:ext cx="3505682" cy="1067314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7"/>
          <p:cNvSpPr/>
          <p:nvPr/>
        </p:nvSpPr>
        <p:spPr>
          <a:xfrm rot="2700000">
            <a:off x="9753830" y="1674737"/>
            <a:ext cx="970552" cy="6485190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0000">
                <a:srgbClr val="7F35AB"/>
              </a:gs>
              <a:gs pos="74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7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Two-Content Balanced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8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8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2"/>
          </p:nvPr>
        </p:nvSpPr>
        <p:spPr>
          <a:xfrm>
            <a:off x="-1" y="1600200"/>
            <a:ext cx="5893593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0" rIns="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3"/>
          </p:nvPr>
        </p:nvSpPr>
        <p:spPr>
          <a:xfrm>
            <a:off x="6321287" y="1600200"/>
            <a:ext cx="586753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94350" bIns="0" anchor="t" anchorCtr="0">
            <a:noAutofit/>
          </a:bodyPr>
          <a:lstStyle>
            <a:lvl1pPr marL="457200" lvl="0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  <a:defRPr sz="1800"/>
            </a:lvl1pPr>
            <a:lvl2pPr marL="914400" lvl="1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 sz="1600"/>
            </a:lvl2pPr>
            <a:lvl3pPr marL="1371600" lvl="2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Char char="–"/>
              <a:defRPr sz="1400"/>
            </a:lvl3pPr>
            <a:lvl4pPr marL="1828800" lvl="3" indent="-29718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•"/>
              <a:defRPr sz="1200"/>
            </a:lvl4pPr>
            <a:lvl5pPr marL="2286000" lvl="4" indent="-297179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80"/>
              <a:buChar char="–"/>
              <a:defRPr sz="1200"/>
            </a:lvl5pPr>
            <a:lvl6pPr marL="2743200" lvl="5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rabicPeriod"/>
              <a:defRPr sz="1800"/>
            </a:lvl6pPr>
            <a:lvl7pPr marL="3200400" lvl="6" indent="-30861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60"/>
              <a:buAutoNum type="alphaLcPeriod"/>
              <a:defRPr sz="1400"/>
            </a:lvl7pPr>
            <a:lvl8pPr marL="3657600" lvl="7" indent="-297179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AutoNum type="romanLcPeriod"/>
              <a:defRPr sz="1200"/>
            </a:lvl8pPr>
            <a:lvl9pPr marL="4114800" lvl="8" indent="-33147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AutoNum type="alphaUcPeriod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Aqua">
  <p:cSld name="Section Header – Aqu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16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39"/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39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01" name="Google Shape;101;p3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39"/>
          <p:cNvSpPr/>
          <p:nvPr/>
        </p:nvSpPr>
        <p:spPr>
          <a:xfrm rot="2700000">
            <a:off x="7247491" y="-1003602"/>
            <a:ext cx="3505682" cy="10673146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9"/>
          <p:cNvSpPr/>
          <p:nvPr/>
        </p:nvSpPr>
        <p:spPr>
          <a:xfrm rot="2700000">
            <a:off x="9753830" y="1674737"/>
            <a:ext cx="970552" cy="6485190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9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">
  <p:cSld name="Thank You / Closing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/>
          <p:nvPr/>
        </p:nvSpPr>
        <p:spPr>
          <a:xfrm rot="2700000">
            <a:off x="500103" y="-2250712"/>
            <a:ext cx="2891746" cy="8395793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40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14" name="Google Shape;114;p4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40"/>
          <p:cNvSpPr txBox="1"/>
          <p:nvPr/>
        </p:nvSpPr>
        <p:spPr>
          <a:xfrm>
            <a:off x="7122912" y="4133697"/>
            <a:ext cx="358555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</a:pPr>
            <a:r>
              <a:rPr lang="en-GB" sz="50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122" name="Google Shape;122;p40"/>
          <p:cNvSpPr/>
          <p:nvPr/>
        </p:nvSpPr>
        <p:spPr>
          <a:xfrm rot="-2700000">
            <a:off x="-1253438" y="2913755"/>
            <a:ext cx="6372785" cy="905566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0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1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-1" y="6766560"/>
            <a:ext cx="12188825" cy="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860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ftr" idx="11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sldNum" idx="12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5" name="Google Shape;15;p31"/>
          <p:cNvGrpSpPr/>
          <p:nvPr/>
        </p:nvGrpSpPr>
        <p:grpSpPr>
          <a:xfrm>
            <a:off x="608012" y="6445106"/>
            <a:ext cx="1184397" cy="186691"/>
            <a:chOff x="863272" y="6563918"/>
            <a:chExt cx="861082" cy="135727"/>
          </a:xfrm>
        </p:grpSpPr>
        <p:sp>
          <p:nvSpPr>
            <p:cNvPr id="16" name="Google Shape;16;p3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1"/>
          <p:cNvSpPr txBox="1"/>
          <p:nvPr/>
        </p:nvSpPr>
        <p:spPr>
          <a:xfrm flipH="1">
            <a:off x="2073593" y="6506318"/>
            <a:ext cx="1728888" cy="1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©2019 VMware, Inc.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scienceandenvironment1.blogspo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jp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ishakm/linux-distro-tools" TargetMode="External"/><Relationship Id="rId3" Type="http://schemas.openxmlformats.org/officeDocument/2006/relationships/hyperlink" Target="https://github.com/go-debos/debos" TargetMode="External"/><Relationship Id="rId7" Type="http://schemas.openxmlformats.org/officeDocument/2006/relationships/hyperlink" Target="https://www.yoctoproject.org/docs/3.0/mega-manual/mega-manual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uix.gnu.org/manual/en/html_node/" TargetMode="External"/><Relationship Id="rId5" Type="http://schemas.openxmlformats.org/officeDocument/2006/relationships/hyperlink" Target="https://buildroot.org/downloads/manual/manual.html" TargetMode="External"/><Relationship Id="rId4" Type="http://schemas.openxmlformats.org/officeDocument/2006/relationships/hyperlink" Target="https://wiki.debian.org/Packaging/Intro?action=show&amp;redirect=IntroDebianPackaging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uentd.or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"/>
          <p:cNvSpPr txBox="1"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</a:pPr>
            <a:r>
              <a:rPr lang="en-GB"/>
              <a:t>Linux Distro Tools for Building Container Images</a:t>
            </a:r>
            <a:endParaRPr/>
          </a:p>
        </p:txBody>
      </p:sp>
      <p:sp>
        <p:nvSpPr>
          <p:cNvPr id="655" name="Google Shape;655;p1"/>
          <p:cNvSpPr txBox="1">
            <a:spLocks noGrp="1"/>
          </p:cNvSpPr>
          <p:nvPr>
            <p:ph type="body" idx="2"/>
          </p:nvPr>
        </p:nvSpPr>
        <p:spPr>
          <a:xfrm>
            <a:off x="6592948" y="3712475"/>
            <a:ext cx="3657600" cy="78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GB"/>
              <a:t>Nisha Kumar (@nishakmr)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</a:pPr>
            <a:r>
              <a:rPr lang="en-GB"/>
              <a:t>Joshua Lock (@hi_joshuagl)</a:t>
            </a:r>
            <a:endParaRPr/>
          </a:p>
        </p:txBody>
      </p:sp>
      <p:sp>
        <p:nvSpPr>
          <p:cNvPr id="656" name="Google Shape;656;p1"/>
          <p:cNvSpPr txBox="1">
            <a:spLocks noGrp="1"/>
          </p:cNvSpPr>
          <p:nvPr>
            <p:ph type="body" idx="3"/>
          </p:nvPr>
        </p:nvSpPr>
        <p:spPr>
          <a:xfrm>
            <a:off x="6592948" y="4685862"/>
            <a:ext cx="4075052" cy="622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GB"/>
              <a:t>Open Source Software Engineers / OSTC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440"/>
              <a:buNone/>
            </a:pPr>
            <a:r>
              <a:rPr lang="en-GB"/>
              <a:t>@vmwopensource</a:t>
            </a:r>
            <a:endParaRPr/>
          </a:p>
        </p:txBody>
      </p:sp>
      <p:sp>
        <p:nvSpPr>
          <p:cNvPr id="657" name="Google Shape;657;p1"/>
          <p:cNvSpPr txBox="1">
            <a:spLocks noGrp="1"/>
          </p:cNvSpPr>
          <p:nvPr>
            <p:ph type="body" idx="4"/>
          </p:nvPr>
        </p:nvSpPr>
        <p:spPr>
          <a:xfrm>
            <a:off x="6592948" y="5494346"/>
            <a:ext cx="3657600" cy="26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None/>
            </a:pPr>
            <a:r>
              <a:rPr lang="en-GB"/>
              <a:t>November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GB"/>
              <a:t>Investigation</a:t>
            </a:r>
            <a:endParaRPr/>
          </a:p>
        </p:txBody>
      </p:sp>
      <p:sp>
        <p:nvSpPr>
          <p:cNvPr id="741" name="Google Shape;741;p10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GB">
                <a:solidFill>
                  <a:schemeClr val="accent4"/>
                </a:solidFill>
              </a:rPr>
              <a:t>Using distribution tools to build container images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Linux distributions and tools</a:t>
            </a:r>
            <a:endParaRPr/>
          </a:p>
        </p:txBody>
      </p:sp>
      <p:sp>
        <p:nvSpPr>
          <p:cNvPr id="748" name="Google Shape;748;p11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Choosing is hard</a:t>
            </a:r>
            <a:endParaRPr/>
          </a:p>
        </p:txBody>
      </p:sp>
      <p:sp>
        <p:nvSpPr>
          <p:cNvPr id="749" name="Google Shape;749;p11"/>
          <p:cNvSpPr txBox="1">
            <a:spLocks noGrp="1"/>
          </p:cNvSpPr>
          <p:nvPr>
            <p:ph type="body" idx="2"/>
          </p:nvPr>
        </p:nvSpPr>
        <p:spPr>
          <a:xfrm>
            <a:off x="-1" y="1600200"/>
            <a:ext cx="5893593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0" rIns="0" bIns="0" anchor="t" anchorCtr="0">
            <a:noAutofit/>
          </a:bodyPr>
          <a:lstStyle/>
          <a:p>
            <a:pPr marL="0" lvl="0" indent="-1028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Debian and DebOS</a:t>
            </a:r>
            <a:endParaRPr/>
          </a:p>
          <a:p>
            <a:pPr marL="457200" lvl="1" indent="-184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/>
              <a:t>Debian – the universal OS</a:t>
            </a:r>
            <a:endParaRPr/>
          </a:p>
          <a:p>
            <a:pPr marL="457200" lvl="1" indent="-184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/>
              <a:t>DebOS – Debian image generator created for Embedded Linux use-cases</a:t>
            </a:r>
            <a:endParaRPr/>
          </a:p>
          <a:p>
            <a:pPr marL="0" lvl="0" indent="-1028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</a:pPr>
            <a:endParaRPr/>
          </a:p>
          <a:p>
            <a:pPr marL="0" lvl="0" indent="-1028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Buildroot</a:t>
            </a:r>
            <a:endParaRPr/>
          </a:p>
          <a:p>
            <a:pPr marL="457200" lvl="1" indent="-184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/>
              <a:t>Embedded Linux image creator</a:t>
            </a:r>
            <a:endParaRPr/>
          </a:p>
        </p:txBody>
      </p:sp>
      <p:sp>
        <p:nvSpPr>
          <p:cNvPr id="750" name="Google Shape;750;p11"/>
          <p:cNvSpPr txBox="1">
            <a:spLocks noGrp="1"/>
          </p:cNvSpPr>
          <p:nvPr>
            <p:ph type="body" idx="3"/>
          </p:nvPr>
        </p:nvSpPr>
        <p:spPr>
          <a:xfrm>
            <a:off x="6321287" y="1600200"/>
            <a:ext cx="586753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594350" bIns="0" anchor="t" anchorCtr="0">
            <a:noAutofit/>
          </a:bodyPr>
          <a:lstStyle/>
          <a:p>
            <a:pPr marL="0" lvl="0" indent="-102870" algn="l" rtl="0">
              <a:spcBef>
                <a:spcPts val="180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Yocto Project</a:t>
            </a:r>
            <a:endParaRPr/>
          </a:p>
          <a:p>
            <a:pPr marL="457200" lvl="1" indent="-184150" algn="l" rtl="0"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/>
              <a:t>Embedded Linux distribution builder</a:t>
            </a:r>
            <a:endParaRPr/>
          </a:p>
          <a:p>
            <a:pPr marL="0" lvl="0" indent="-1028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Guix SD</a:t>
            </a:r>
            <a:endParaRPr/>
          </a:p>
          <a:p>
            <a:pPr marL="457200" lvl="1" indent="-184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/>
              <a:t>Functional distro built on Guix package manager, inspired by Nix</a:t>
            </a:r>
            <a:endParaRPr/>
          </a:p>
          <a:p>
            <a:pPr marL="457200" lvl="1" indent="-184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/>
              <a:t>Scheme extensions provide DSLs for packaging and configuration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Distribution tool showdown</a:t>
            </a:r>
            <a:endParaRPr/>
          </a:p>
        </p:txBody>
      </p:sp>
      <p:sp>
        <p:nvSpPr>
          <p:cNvPr id="757" name="Google Shape;757;p12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Trying to use the tools and compare the outputs</a:t>
            </a:r>
            <a:endParaRPr/>
          </a:p>
        </p:txBody>
      </p:sp>
      <p:sp>
        <p:nvSpPr>
          <p:cNvPr id="758" name="Google Shape;758;p12"/>
          <p:cNvSpPr txBox="1">
            <a:spLocks noGrp="1"/>
          </p:cNvSpPr>
          <p:nvPr>
            <p:ph type="body" idx="2"/>
          </p:nvPr>
        </p:nvSpPr>
        <p:spPr>
          <a:xfrm>
            <a:off x="-1" y="1600200"/>
            <a:ext cx="5893593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435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None/>
            </a:pPr>
            <a:endParaRPr lang="en-US" dirty="0"/>
          </a:p>
          <a:p>
            <a:pPr marL="0" lvl="0" indent="-10287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20"/>
              <a:buChar char="​"/>
            </a:pPr>
            <a:r>
              <a:rPr lang="en-GB" dirty="0"/>
              <a:t>Compare</a:t>
            </a:r>
            <a:endParaRPr dirty="0"/>
          </a:p>
          <a:p>
            <a:pPr marL="457200" lvl="1" indent="-184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 dirty="0"/>
              <a:t>Ease of use</a:t>
            </a:r>
            <a:endParaRPr dirty="0"/>
          </a:p>
          <a:p>
            <a:pPr marL="457200" lvl="1" indent="-184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 dirty="0"/>
              <a:t>Output image size</a:t>
            </a:r>
            <a:endParaRPr dirty="0"/>
          </a:p>
          <a:p>
            <a:pPr marL="457200" lvl="1" indent="-184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 dirty="0"/>
              <a:t>Engineering effort</a:t>
            </a:r>
            <a:endParaRPr dirty="0"/>
          </a:p>
          <a:p>
            <a:pPr marL="457200" lvl="1" indent="-184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</a:pPr>
            <a:r>
              <a:rPr lang="en-GB" dirty="0"/>
              <a:t>Quality/presence of </a:t>
            </a:r>
            <a:r>
              <a:rPr lang="en-GB" dirty="0" err="1"/>
              <a:t>SBoM</a:t>
            </a:r>
            <a:endParaRPr dirty="0"/>
          </a:p>
        </p:txBody>
      </p:sp>
      <p:pic>
        <p:nvPicPr>
          <p:cNvPr id="759" name="Google Shape;759;p12" descr="A drawing of a cartoon character&#10;&#10;Description automatically generated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677784" y="935871"/>
            <a:ext cx="3613067" cy="523632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2"/>
          <p:cNvSpPr txBox="1"/>
          <p:nvPr/>
        </p:nvSpPr>
        <p:spPr>
          <a:xfrm>
            <a:off x="7677784" y="6131952"/>
            <a:ext cx="361306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This Photo</a:t>
            </a:r>
            <a:r>
              <a:rPr lang="en-GB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lang="en-GB" sz="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 BY-SA-NC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 dirty="0"/>
              <a:t>Goal: create a container image with Go toolchain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DebOS</a:t>
            </a:r>
            <a:r>
              <a:rPr lang="en-GB" sz="3000" dirty="0"/>
              <a:t>:</a:t>
            </a:r>
            <a:endParaRPr sz="3000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Ease of use 			😬</a:t>
            </a:r>
            <a:endParaRPr sz="3000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Image size 			😌</a:t>
            </a:r>
            <a:endParaRPr sz="3000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Engineering effort 		😎</a:t>
            </a:r>
            <a:endParaRPr sz="3000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 err="1"/>
              <a:t>SBoM</a:t>
            </a:r>
            <a:r>
              <a:rPr lang="en-GB" sz="3000" dirty="0"/>
              <a:t> 				😕</a:t>
            </a:r>
            <a:endParaRPr sz="3000" dirty="0"/>
          </a:p>
        </p:txBody>
      </p:sp>
      <p:sp>
        <p:nvSpPr>
          <p:cNvPr id="766" name="Google Shape;766;p13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Base OS with Go toolchain</a:t>
            </a:r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Experiment 1: base OS for Go applications</a:t>
            </a:r>
            <a:endParaRPr/>
          </a:p>
        </p:txBody>
      </p:sp>
      <p:pic>
        <p:nvPicPr>
          <p:cNvPr id="768" name="Google Shape;76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0068" y="2269240"/>
            <a:ext cx="2595100" cy="32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b50a16d34_0_0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 dirty="0"/>
              <a:t>Goal: create a container image with Go toolchain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Buildroot</a:t>
            </a:r>
            <a:r>
              <a:rPr lang="en-GB" sz="3000" dirty="0"/>
              <a:t>:</a:t>
            </a:r>
            <a:endParaRPr sz="3000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Ease of use 			😢</a:t>
            </a:r>
            <a:endParaRPr sz="3000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Image size 			??</a:t>
            </a:r>
            <a:endParaRPr sz="3000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Engineering effort 		😖</a:t>
            </a:r>
            <a:endParaRPr sz="3000" dirty="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 err="1"/>
              <a:t>SBoM</a:t>
            </a:r>
            <a:r>
              <a:rPr lang="en-GB" sz="3000" dirty="0"/>
              <a:t> 				😯</a:t>
            </a:r>
            <a:endParaRPr sz="3000" dirty="0"/>
          </a:p>
        </p:txBody>
      </p:sp>
      <p:sp>
        <p:nvSpPr>
          <p:cNvPr id="774" name="Google Shape;774;g6b50a16d34_0_0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8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Base OS with Go toolchain</a:t>
            </a:r>
            <a:endParaRPr/>
          </a:p>
        </p:txBody>
      </p:sp>
      <p:sp>
        <p:nvSpPr>
          <p:cNvPr id="775" name="Google Shape;775;g6b50a16d34_0_0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Experiment 1: base OS for Go applications</a:t>
            </a:r>
            <a:endParaRPr/>
          </a:p>
        </p:txBody>
      </p:sp>
      <p:pic>
        <p:nvPicPr>
          <p:cNvPr id="776" name="Google Shape;776;g6b50a16d3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038" y="1981200"/>
            <a:ext cx="360997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0acafcdc7_4_0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 dirty="0"/>
              <a:t>Goal: create a container image with Go toolchain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Yocto</a:t>
            </a:r>
            <a:r>
              <a:rPr lang="en-GB" sz="3000" dirty="0"/>
              <a:t> Project: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Ease of use 			😫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Image size 			😃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Engineering effort 		😩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 err="1"/>
              <a:t>SBoM</a:t>
            </a:r>
            <a:r>
              <a:rPr lang="en-GB" sz="3000" dirty="0"/>
              <a:t> 				🤩</a:t>
            </a: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2" name="Google Shape;782;g70acafcdc7_4_0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8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Base OS with Go toolchain</a:t>
            </a:r>
            <a:endParaRPr/>
          </a:p>
        </p:txBody>
      </p:sp>
      <p:sp>
        <p:nvSpPr>
          <p:cNvPr id="783" name="Google Shape;783;g70acafcdc7_4_0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Experiment 1: base OS for Go applications</a:t>
            </a:r>
            <a:endParaRPr/>
          </a:p>
        </p:txBody>
      </p:sp>
      <p:pic>
        <p:nvPicPr>
          <p:cNvPr id="784" name="Google Shape;784;g70acafcdc7_4_0" descr="A picture containing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6796" y="1830966"/>
            <a:ext cx="3196075" cy="31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6b50a16d34_0_6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 dirty="0"/>
              <a:t>Goal: create a container image with Go toolchain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/>
              <a:t>Guix</a:t>
            </a:r>
            <a:r>
              <a:rPr lang="en-GB" sz="3000" dirty="0"/>
              <a:t>: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Ease of use 			😖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Image size 			😤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/>
              <a:t>Engineering effort 		😑</a:t>
            </a:r>
            <a:endParaRPr sz="30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GB" sz="3000" dirty="0" err="1"/>
              <a:t>SBoM</a:t>
            </a:r>
            <a:r>
              <a:rPr lang="en-GB" sz="3000" dirty="0"/>
              <a:t> 				😕</a:t>
            </a: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0" name="Google Shape;790;g6b50a16d34_0_6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8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Base OS with Go toolchain</a:t>
            </a:r>
            <a:endParaRPr/>
          </a:p>
        </p:txBody>
      </p:sp>
      <p:sp>
        <p:nvSpPr>
          <p:cNvPr id="791" name="Google Shape;791;g6b50a16d34_0_6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Experiment 1: base OS for Go applications</a:t>
            </a:r>
            <a:endParaRPr/>
          </a:p>
        </p:txBody>
      </p:sp>
      <p:pic>
        <p:nvPicPr>
          <p:cNvPr id="792" name="Google Shape;792;g6b50a16d34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2585" y="1928358"/>
            <a:ext cx="3304474" cy="30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5"/>
          <p:cNvSpPr txBox="1">
            <a:spLocks noGrp="1"/>
          </p:cNvSpPr>
          <p:nvPr>
            <p:ph type="subTitle" idx="5"/>
          </p:nvPr>
        </p:nvSpPr>
        <p:spPr>
          <a:xfrm>
            <a:off x="592866" y="811830"/>
            <a:ext cx="10962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798" name="Google Shape;798;p15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Status Quo -&gt; Just Enough</a:t>
            </a:r>
            <a:endParaRPr/>
          </a:p>
        </p:txBody>
      </p:sp>
      <p:sp>
        <p:nvSpPr>
          <p:cNvPr id="799" name="Google Shape;799;p15"/>
          <p:cNvSpPr txBox="1">
            <a:spLocks noGrp="1"/>
          </p:cNvSpPr>
          <p:nvPr>
            <p:ph type="body" idx="2"/>
          </p:nvPr>
        </p:nvSpPr>
        <p:spPr>
          <a:xfrm>
            <a:off x="6323381" y="1600201"/>
            <a:ext cx="5865300" cy="4572000"/>
          </a:xfrm>
          <a:prstGeom prst="rect">
            <a:avLst/>
          </a:prstGeom>
        </p:spPr>
        <p:txBody>
          <a:bodyPr spcFirstLastPara="1" wrap="square" lIns="548625" tIns="1371600" rIns="548625" bIns="0" anchor="t" anchorCtr="0">
            <a:noAutofit/>
          </a:bodyPr>
          <a:lstStyle/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App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+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Dependencies</a:t>
            </a:r>
            <a:endParaRPr/>
          </a:p>
        </p:txBody>
      </p:sp>
      <p:sp>
        <p:nvSpPr>
          <p:cNvPr id="800" name="Google Shape;800;p15"/>
          <p:cNvSpPr txBox="1">
            <a:spLocks noGrp="1"/>
          </p:cNvSpPr>
          <p:nvPr>
            <p:ph type="body" idx="1"/>
          </p:nvPr>
        </p:nvSpPr>
        <p:spPr>
          <a:xfrm>
            <a:off x="1" y="1600201"/>
            <a:ext cx="5866500" cy="4572000"/>
          </a:xfrm>
          <a:prstGeom prst="rect">
            <a:avLst/>
          </a:prstGeom>
        </p:spPr>
        <p:txBody>
          <a:bodyPr spcFirstLastPara="1" wrap="square" lIns="594350" tIns="1371600" rIns="548625" bIns="0" anchor="t" anchorCtr="0">
            <a:noAutofit/>
          </a:bodyPr>
          <a:lstStyle/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Base OS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+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App SDK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+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App</a:t>
            </a:r>
            <a:endParaRPr/>
          </a:p>
        </p:txBody>
      </p:sp>
      <p:sp>
        <p:nvSpPr>
          <p:cNvPr id="801" name="Google Shape;801;p15"/>
          <p:cNvSpPr txBox="1">
            <a:spLocks noGrp="1"/>
          </p:cNvSpPr>
          <p:nvPr>
            <p:ph type="body" idx="3"/>
          </p:nvPr>
        </p:nvSpPr>
        <p:spPr>
          <a:xfrm>
            <a:off x="0" y="1806122"/>
            <a:ext cx="5637300" cy="911100"/>
          </a:xfrm>
          <a:prstGeom prst="rect">
            <a:avLst/>
          </a:prstGeom>
        </p:spPr>
        <p:txBody>
          <a:bodyPr spcFirstLastPara="1" wrap="square" lIns="59435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Current</a:t>
            </a:r>
            <a:endParaRPr/>
          </a:p>
        </p:txBody>
      </p:sp>
      <p:sp>
        <p:nvSpPr>
          <p:cNvPr id="802" name="Google Shape;802;p15"/>
          <p:cNvSpPr txBox="1">
            <a:spLocks noGrp="1"/>
          </p:cNvSpPr>
          <p:nvPr>
            <p:ph type="body" idx="4"/>
          </p:nvPr>
        </p:nvSpPr>
        <p:spPr>
          <a:xfrm>
            <a:off x="6551613" y="1806122"/>
            <a:ext cx="5637300" cy="911100"/>
          </a:xfrm>
          <a:prstGeom prst="rect">
            <a:avLst/>
          </a:prstGeom>
        </p:spPr>
        <p:txBody>
          <a:bodyPr spcFirstLastPara="1" wrap="square" lIns="338325" tIns="91425" rIns="612625" bIns="91425" anchor="ctr" anchorCtr="0">
            <a:no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Ideal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6"/>
          <p:cNvSpPr txBox="1">
            <a:spLocks noGrp="1"/>
          </p:cNvSpPr>
          <p:nvPr>
            <p:ph type="body" idx="1"/>
          </p:nvPr>
        </p:nvSpPr>
        <p:spPr>
          <a:xfrm>
            <a:off x="8380413" y="1600200"/>
            <a:ext cx="38085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i="1"/>
              <a:t>Package</a:t>
            </a:r>
            <a:r>
              <a:rPr lang="en-GB"/>
              <a:t>: describe a piece of software, its dependencies and how to build/install it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i="1"/>
              <a:t>Package manager</a:t>
            </a:r>
            <a:r>
              <a:rPr lang="en-GB"/>
              <a:t>: handles installation and removal of packages (and dependencies)</a:t>
            </a:r>
            <a:endParaRPr/>
          </a:p>
        </p:txBody>
      </p:sp>
      <p:sp>
        <p:nvSpPr>
          <p:cNvPr id="808" name="Google Shape;808;p16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Packaging</a:t>
            </a:r>
            <a:endParaRPr/>
          </a:p>
        </p:txBody>
      </p:sp>
      <p:pic>
        <p:nvPicPr>
          <p:cNvPr id="809" name="Google Shape;8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0" y="888025"/>
            <a:ext cx="7840876" cy="588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6b03c3608b_0_34"/>
          <p:cNvSpPr txBox="1">
            <a:spLocks noGrp="1"/>
          </p:cNvSpPr>
          <p:nvPr>
            <p:ph type="body" idx="1"/>
          </p:nvPr>
        </p:nvSpPr>
        <p:spPr>
          <a:xfrm>
            <a:off x="608013" y="2057400"/>
            <a:ext cx="5943600" cy="22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/>
              <a:t>Can we leverage the package manager to install </a:t>
            </a:r>
            <a:r>
              <a:rPr lang="en-GB" i="1" u="sng"/>
              <a:t>only</a:t>
            </a:r>
            <a:r>
              <a:rPr lang="en-GB"/>
              <a:t> what’s </a:t>
            </a:r>
            <a:r>
              <a:rPr lang="en-GB" i="1"/>
              <a:t>required</a:t>
            </a:r>
            <a:r>
              <a:rPr lang="en-GB"/>
              <a:t> into an image?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"/>
          <p:cNvSpPr txBox="1">
            <a:spLocks noGrp="1"/>
          </p:cNvSpPr>
          <p:nvPr>
            <p:ph type="body" idx="1"/>
          </p:nvPr>
        </p:nvSpPr>
        <p:spPr>
          <a:xfrm>
            <a:off x="2894013" y="1359907"/>
            <a:ext cx="7315200" cy="432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</a:pPr>
            <a:r>
              <a:rPr lang="en-GB"/>
              <a:t>Motivations and context</a:t>
            </a:r>
            <a:endParaRPr/>
          </a:p>
          <a:p>
            <a:pPr marL="0" lvl="1" indent="-1028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Motivations for exploring other container image build tools</a:t>
            </a:r>
            <a:endParaRPr/>
          </a:p>
          <a:p>
            <a:pPr marL="0" lvl="1" indent="-1028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Context and level setting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</a:pPr>
            <a:r>
              <a:rPr lang="en-GB"/>
              <a:t>Investigation</a:t>
            </a:r>
            <a:endParaRPr/>
          </a:p>
          <a:p>
            <a:pPr marL="0" lvl="1" indent="-1028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Linux distros and tools</a:t>
            </a:r>
            <a:endParaRPr/>
          </a:p>
          <a:p>
            <a:pPr marL="0" lvl="1" indent="-1028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Experiments and analysis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</a:pPr>
            <a:r>
              <a:rPr lang="en-GB"/>
              <a:t>Summary</a:t>
            </a:r>
            <a:endParaRPr/>
          </a:p>
          <a:p>
            <a:pPr marL="0" lvl="1" indent="-1028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Takeaways</a:t>
            </a:r>
            <a:endParaRPr/>
          </a:p>
          <a:p>
            <a:pPr marL="0" lvl="1" indent="-10287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20"/>
              <a:buChar char="​"/>
            </a:pPr>
            <a:r>
              <a:rPr lang="en-GB"/>
              <a:t>Actionable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4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62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Most container workloads don’t need a full OS root filesystem</a:t>
            </a:r>
            <a:endParaRPr/>
          </a:p>
        </p:txBody>
      </p:sp>
      <p:sp>
        <p:nvSpPr>
          <p:cNvPr id="821" name="Google Shape;821;p14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Experiment 2: Just enough OS (JeOS)</a:t>
            </a:r>
            <a:endParaRPr/>
          </a:p>
        </p:txBody>
      </p:sp>
      <p:sp>
        <p:nvSpPr>
          <p:cNvPr id="822" name="Google Shape;822;p14"/>
          <p:cNvSpPr txBox="1">
            <a:spLocks noGrp="1"/>
          </p:cNvSpPr>
          <p:nvPr>
            <p:ph type="body" idx="3"/>
          </p:nvPr>
        </p:nvSpPr>
        <p:spPr>
          <a:xfrm>
            <a:off x="608026" y="1447800"/>
            <a:ext cx="3025800" cy="4780200"/>
          </a:xfrm>
          <a:prstGeom prst="rect">
            <a:avLst/>
          </a:prstGeom>
        </p:spPr>
        <p:txBody>
          <a:bodyPr spcFirstLastPara="1" wrap="square" lIns="457200" tIns="457200" rIns="594350" bIns="457200" anchor="t" anchorCtr="0">
            <a:noAutofit/>
          </a:bodyPr>
          <a:lstStyle/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</a:pPr>
            <a:r>
              <a:rPr lang="en-GB" sz="2000"/>
              <a:t>Goal: create minimal container image with only the containerised app and its required dependencies.</a:t>
            </a:r>
            <a:endParaRPr/>
          </a:p>
        </p:txBody>
      </p:sp>
      <p:pic>
        <p:nvPicPr>
          <p:cNvPr id="823" name="Google Shape;8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223" y="1447798"/>
            <a:ext cx="7166250" cy="47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7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/>
              <a:t>Each distro ecosystem has different packaging and metadata formats and tools to process them.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/>
              <a:t>Tools exist to automate packaging for many Linux distributions and tools</a:t>
            </a:r>
            <a:endParaRPr/>
          </a:p>
          <a:p>
            <a:pPr marL="457200" lvl="1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•"/>
            </a:pPr>
            <a:r>
              <a:rPr lang="en-GB"/>
              <a:t>Their support for cloud native languages and frameworks (Go, Bazel, Java, etc) is patchy to non-existent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/>
              <a:t>Automatic packaging tools: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​"/>
            </a:pPr>
            <a:r>
              <a:rPr lang="en-GB"/>
              <a:t>Debian — dh-make / dh-make-golang / gem2deb / pypi2deb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/>
              <a:t>Buildroot — docs for packaging for each ecosystem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/>
              <a:t>Yocto Project — recipetool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/>
              <a:t>Guix — guix import</a:t>
            </a:r>
            <a:endParaRPr/>
          </a:p>
        </p:txBody>
      </p:sp>
      <p:sp>
        <p:nvSpPr>
          <p:cNvPr id="829" name="Google Shape;829;p17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My application isn’t packaged</a:t>
            </a:r>
            <a:endParaRPr/>
          </a:p>
        </p:txBody>
      </p:sp>
      <p:sp>
        <p:nvSpPr>
          <p:cNvPr id="830" name="Google Shape;830;p17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Packaging for our target distro tools</a:t>
            </a:r>
            <a:endParaRPr/>
          </a:p>
        </p:txBody>
      </p:sp>
      <p:sp>
        <p:nvSpPr>
          <p:cNvPr id="831" name="Google Shape;831;p17"/>
          <p:cNvSpPr txBox="1"/>
          <p:nvPr/>
        </p:nvSpPr>
        <p:spPr>
          <a:xfrm>
            <a:off x="9870900" y="4635600"/>
            <a:ext cx="1718400" cy="1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🧰</a:t>
            </a:r>
            <a:endParaRPr sz="9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b03c3608b_0_9"/>
          <p:cNvSpPr txBox="1">
            <a:spLocks noGrp="1"/>
          </p:cNvSpPr>
          <p:nvPr>
            <p:ph type="body" idx="1"/>
          </p:nvPr>
        </p:nvSpPr>
        <p:spPr>
          <a:xfrm>
            <a:off x="1" y="1600201"/>
            <a:ext cx="5866500" cy="4572000"/>
          </a:xfrm>
          <a:prstGeom prst="rect">
            <a:avLst/>
          </a:prstGeom>
        </p:spPr>
        <p:txBody>
          <a:bodyPr spcFirstLastPara="1" wrap="square" lIns="594350" tIns="1371600" rIns="548625" bIns="0" anchor="t" anchorCtr="0">
            <a:noAutofit/>
          </a:bodyPr>
          <a:lstStyle/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Base OS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+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Dependencies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+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App</a:t>
            </a:r>
            <a:endParaRPr/>
          </a:p>
        </p:txBody>
      </p:sp>
      <p:sp>
        <p:nvSpPr>
          <p:cNvPr id="838" name="Google Shape;838;g6b03c3608b_0_9"/>
          <p:cNvSpPr txBox="1">
            <a:spLocks noGrp="1"/>
          </p:cNvSpPr>
          <p:nvPr>
            <p:ph type="subTitle" idx="5"/>
          </p:nvPr>
        </p:nvSpPr>
        <p:spPr>
          <a:xfrm>
            <a:off x="592866" y="811830"/>
            <a:ext cx="10962600" cy="24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Eg: Postgresql</a:t>
            </a:r>
            <a:endParaRPr/>
          </a:p>
        </p:txBody>
      </p:sp>
      <p:sp>
        <p:nvSpPr>
          <p:cNvPr id="839" name="Google Shape;839;g6b03c3608b_0_9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if we </a:t>
            </a:r>
            <a:r>
              <a:rPr lang="en-GB" i="1"/>
              <a:t>could</a:t>
            </a:r>
            <a:r>
              <a:rPr lang="en-GB"/>
              <a:t> use the native package?</a:t>
            </a:r>
            <a:endParaRPr/>
          </a:p>
        </p:txBody>
      </p:sp>
      <p:sp>
        <p:nvSpPr>
          <p:cNvPr id="840" name="Google Shape;840;g6b03c3608b_0_9"/>
          <p:cNvSpPr txBox="1">
            <a:spLocks noGrp="1"/>
          </p:cNvSpPr>
          <p:nvPr>
            <p:ph type="body" idx="2"/>
          </p:nvPr>
        </p:nvSpPr>
        <p:spPr>
          <a:xfrm>
            <a:off x="6323381" y="1600201"/>
            <a:ext cx="5865300" cy="4572000"/>
          </a:xfrm>
          <a:prstGeom prst="rect">
            <a:avLst/>
          </a:prstGeom>
        </p:spPr>
        <p:txBody>
          <a:bodyPr spcFirstLastPara="1" wrap="square" lIns="548625" tIns="1371600" rIns="548625" bIns="0" anchor="t" anchorCtr="0">
            <a:noAutofit/>
          </a:bodyPr>
          <a:lstStyle/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App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+</a:t>
            </a:r>
            <a:endParaRPr/>
          </a:p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Dependencies</a:t>
            </a:r>
            <a:endParaRPr/>
          </a:p>
        </p:txBody>
      </p:sp>
      <p:sp>
        <p:nvSpPr>
          <p:cNvPr id="841" name="Google Shape;841;g6b03c3608b_0_9"/>
          <p:cNvSpPr txBox="1">
            <a:spLocks noGrp="1"/>
          </p:cNvSpPr>
          <p:nvPr>
            <p:ph type="body" idx="3"/>
          </p:nvPr>
        </p:nvSpPr>
        <p:spPr>
          <a:xfrm>
            <a:off x="0" y="1806122"/>
            <a:ext cx="5637300" cy="911100"/>
          </a:xfrm>
          <a:prstGeom prst="rect">
            <a:avLst/>
          </a:prstGeom>
        </p:spPr>
        <p:txBody>
          <a:bodyPr spcFirstLastPara="1" wrap="square" lIns="594350" tIns="91425" rIns="457200" bIns="91425" anchor="ctr" anchorCtr="0">
            <a:no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Current</a:t>
            </a:r>
            <a:endParaRPr/>
          </a:p>
        </p:txBody>
      </p:sp>
      <p:sp>
        <p:nvSpPr>
          <p:cNvPr id="842" name="Google Shape;842;g6b03c3608b_0_9"/>
          <p:cNvSpPr txBox="1">
            <a:spLocks noGrp="1"/>
          </p:cNvSpPr>
          <p:nvPr>
            <p:ph type="body" idx="4"/>
          </p:nvPr>
        </p:nvSpPr>
        <p:spPr>
          <a:xfrm>
            <a:off x="6551613" y="1806122"/>
            <a:ext cx="5637300" cy="911100"/>
          </a:xfrm>
          <a:prstGeom prst="rect">
            <a:avLst/>
          </a:prstGeom>
        </p:spPr>
        <p:txBody>
          <a:bodyPr spcFirstLastPara="1" wrap="square" lIns="338325" tIns="91425" rIns="612625" bIns="91425" anchor="ctr" anchorCtr="0">
            <a:no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Ideal</a:t>
            </a:r>
            <a:endParaRPr/>
          </a:p>
        </p:txBody>
      </p:sp>
      <p:pic>
        <p:nvPicPr>
          <p:cNvPr id="843" name="Google Shape;843;g6b03c3608b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2220" y="2941613"/>
            <a:ext cx="1073249" cy="97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6b03c3608b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1312" y="2941624"/>
            <a:ext cx="782215" cy="9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6b03c3608b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200" y="4140797"/>
            <a:ext cx="914475" cy="73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6b03c3608b_0_9" descr="A picture containing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1337" y="5170524"/>
            <a:ext cx="782224" cy="7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2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852" name="Google Shape;852;p22"/>
          <p:cNvSpPr txBox="1">
            <a:spLocks noGrp="1"/>
          </p:cNvSpPr>
          <p:nvPr>
            <p:ph type="subTitle" idx="1"/>
          </p:nvPr>
        </p:nvSpPr>
        <p:spPr>
          <a:xfrm>
            <a:off x="602966" y="2267712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GB"/>
              <a:t>Closing remarks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1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Tools build for different hardware now need to be adapted for different apps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Projects are working on making the jump to cloud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Compelling reasons to help them (Open Source!)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Tests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Use cases</a:t>
            </a:r>
            <a:endParaRPr dirty="0"/>
          </a:p>
        </p:txBody>
      </p:sp>
      <p:sp>
        <p:nvSpPr>
          <p:cNvPr id="858" name="Google Shape;858;p21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This is only a partially solved problem</a:t>
            </a:r>
            <a:endParaRPr/>
          </a:p>
        </p:txBody>
      </p:sp>
      <p:sp>
        <p:nvSpPr>
          <p:cNvPr id="859" name="Google Shape;859;p21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 dirty="0"/>
              <a:t>Takeaways</a:t>
            </a:r>
            <a:endParaRPr dirty="0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A23A62DB-BE62-3B44-B725-5543D76DB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342" y="3345033"/>
            <a:ext cx="1912766" cy="1912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4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20"/>
              <a:buNone/>
            </a:pPr>
            <a:r>
              <a:rPr lang="en-GB" sz="2000" dirty="0"/>
              <a:t>Introspect your containers: Dive, Container-diff, Tern</a:t>
            </a:r>
            <a:endParaRPr sz="2000" dirty="0"/>
          </a:p>
          <a:p>
            <a:pPr marL="457200" lvl="0" indent="-114300" algn="l" rtl="0"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Get to halfway</a:t>
            </a: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	Fairly straightforward to use </a:t>
            </a:r>
            <a:r>
              <a:rPr lang="en-GB" dirty="0" err="1"/>
              <a:t>debos</a:t>
            </a:r>
            <a:endParaRPr lang="en-GB"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		Make your Base OS + SDK with </a:t>
            </a:r>
            <a:r>
              <a:rPr lang="en-GB" dirty="0" err="1"/>
              <a:t>debos</a:t>
            </a:r>
            <a:endParaRPr lang="en-GB"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		Use this Base OS for containerization</a:t>
            </a: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	Glue code needed for </a:t>
            </a:r>
            <a:r>
              <a:rPr lang="en-GB" dirty="0" err="1"/>
              <a:t>Guix</a:t>
            </a:r>
            <a:endParaRPr lang="en-GB"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		Make the appropriate </a:t>
            </a:r>
            <a:r>
              <a:rPr lang="en-GB" dirty="0" err="1"/>
              <a:t>rootfs</a:t>
            </a:r>
            <a:r>
              <a:rPr lang="en-GB" dirty="0"/>
              <a:t> from gnu/store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		Upstream above improvements to make it seamless</a:t>
            </a:r>
          </a:p>
        </p:txBody>
      </p:sp>
      <p:sp>
        <p:nvSpPr>
          <p:cNvPr id="866" name="Google Shape;866;p24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What can we do today for my Dockerfile built containers?</a:t>
            </a:r>
            <a:endParaRPr/>
          </a:p>
        </p:txBody>
      </p:sp>
      <p:sp>
        <p:nvSpPr>
          <p:cNvPr id="867" name="Google Shape;867;p24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Actionable learning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0acafcdc7_14_9"/>
          <p:cNvSpPr txBox="1">
            <a:spLocks noGrp="1"/>
          </p:cNvSpPr>
          <p:nvPr>
            <p:ph type="body" idx="1"/>
          </p:nvPr>
        </p:nvSpPr>
        <p:spPr>
          <a:xfrm>
            <a:off x="616505" y="1050325"/>
            <a:ext cx="10972800" cy="51218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 err="1"/>
              <a:t>DebOS</a:t>
            </a:r>
            <a:r>
              <a:rPr lang="en-GB" dirty="0"/>
              <a:t>: </a:t>
            </a:r>
            <a:r>
              <a:rPr lang="en-GB" u="sng" dirty="0">
                <a:solidFill>
                  <a:schemeClr val="hlink"/>
                </a:solidFill>
                <a:hlinkClick r:id="rId3"/>
              </a:rPr>
              <a:t>https://github.com/go-debos/debos</a:t>
            </a: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Debian packaging: </a:t>
            </a:r>
            <a:r>
              <a:rPr lang="en-GB" u="sng" dirty="0">
                <a:solidFill>
                  <a:schemeClr val="hlink"/>
                </a:solidFill>
                <a:hlinkClick r:id="rId4"/>
              </a:rPr>
              <a:t>https://wiki.debian.org/Packaging/Intro?action=show&amp;redirect=IntroDebianPackaging</a:t>
            </a: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 err="1"/>
              <a:t>Buildroot</a:t>
            </a:r>
            <a:r>
              <a:rPr lang="en-GB" dirty="0"/>
              <a:t> user manual: </a:t>
            </a:r>
            <a:r>
              <a:rPr lang="en-GB" u="sng" dirty="0">
                <a:solidFill>
                  <a:schemeClr val="hlink"/>
                </a:solidFill>
                <a:hlinkClick r:id="rId5"/>
              </a:rPr>
              <a:t>https://buildroot.org/downloads/manual/manual.html</a:t>
            </a: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 err="1"/>
              <a:t>Guix</a:t>
            </a:r>
            <a:r>
              <a:rPr lang="en-GB" dirty="0"/>
              <a:t> user manual: </a:t>
            </a:r>
            <a:r>
              <a:rPr lang="en-GB" u="sng" dirty="0">
                <a:solidFill>
                  <a:schemeClr val="hlink"/>
                </a:solidFill>
                <a:hlinkClick r:id="rId6"/>
              </a:rPr>
              <a:t>https://guix.gnu.org/manual/en/html_node/</a:t>
            </a: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 err="1"/>
              <a:t>Yocto</a:t>
            </a:r>
            <a:r>
              <a:rPr lang="en-GB" dirty="0"/>
              <a:t> Project Mega Manual:</a:t>
            </a: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7"/>
              </a:rPr>
              <a:t>https://www.yoctoproject.org/docs/3.0/mega-manual/mega-manual.html</a:t>
            </a:r>
            <a:endParaRPr dirty="0"/>
          </a:p>
          <a:p>
            <a:pPr marL="0" lvl="0" indent="0">
              <a:buNone/>
            </a:pPr>
            <a:r>
              <a:rPr lang="en-US" dirty="0"/>
              <a:t>Our Lab Notebook: </a:t>
            </a:r>
            <a:r>
              <a:rPr lang="en-US" dirty="0">
                <a:hlinkClick r:id="rId8"/>
              </a:rPr>
              <a:t>https://github.com/nishakm/linux-distro-tools</a:t>
            </a: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			   </a:t>
            </a:r>
            <a:endParaRPr dirty="0"/>
          </a:p>
        </p:txBody>
      </p:sp>
      <p:sp>
        <p:nvSpPr>
          <p:cNvPr id="875" name="Google Shape;875;g70acafcdc7_14_9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507380-DA03-1544-BA0E-DE8AE5E609B7}"/>
              </a:ext>
            </a:extLst>
          </p:cNvPr>
          <p:cNvSpPr txBox="1"/>
          <p:nvPr/>
        </p:nvSpPr>
        <p:spPr>
          <a:xfrm>
            <a:off x="2503364" y="4065373"/>
            <a:ext cx="2738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Joshua:	 @</a:t>
            </a:r>
            <a:r>
              <a:rPr lang="en-US" sz="2000" dirty="0" err="1"/>
              <a:t>hi_joshuagl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Nisha:	 @</a:t>
            </a:r>
            <a:r>
              <a:rPr lang="en-US" sz="2000" dirty="0" err="1"/>
              <a:t>nishakmr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28" descr="A close up of text on a white backgroun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5950" y="2781398"/>
            <a:ext cx="10972800" cy="220960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28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Cache invalidation, image size, etc.</a:t>
            </a:r>
            <a:endParaRPr/>
          </a:p>
        </p:txBody>
      </p:sp>
      <p:sp>
        <p:nvSpPr>
          <p:cNvPr id="887" name="Google Shape;887;p28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Sidebar: Image layers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9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Tarballs all the way down</a:t>
            </a:r>
            <a:endParaRPr/>
          </a:p>
        </p:txBody>
      </p:sp>
      <p:sp>
        <p:nvSpPr>
          <p:cNvPr id="894" name="Google Shape;894;p29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Sidebar: OCIv1 Image Format</a:t>
            </a:r>
            <a:endParaRPr/>
          </a:p>
        </p:txBody>
      </p:sp>
      <p:sp>
        <p:nvSpPr>
          <p:cNvPr id="895" name="Google Shape;895;p29"/>
          <p:cNvSpPr/>
          <p:nvPr/>
        </p:nvSpPr>
        <p:spPr>
          <a:xfrm>
            <a:off x="1498289" y="4325935"/>
            <a:ext cx="131318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📦</a:t>
            </a:r>
            <a:endParaRPr/>
          </a:p>
        </p:txBody>
      </p:sp>
      <p:sp>
        <p:nvSpPr>
          <p:cNvPr id="896" name="Google Shape;896;p29"/>
          <p:cNvSpPr/>
          <p:nvPr/>
        </p:nvSpPr>
        <p:spPr>
          <a:xfrm>
            <a:off x="3377120" y="4325935"/>
            <a:ext cx="131318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📦</a:t>
            </a:r>
            <a:endParaRPr/>
          </a:p>
        </p:txBody>
      </p:sp>
      <p:sp>
        <p:nvSpPr>
          <p:cNvPr id="897" name="Google Shape;897;p29"/>
          <p:cNvSpPr/>
          <p:nvPr/>
        </p:nvSpPr>
        <p:spPr>
          <a:xfrm>
            <a:off x="5255952" y="4325935"/>
            <a:ext cx="131318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📦</a:t>
            </a:r>
            <a:endParaRPr/>
          </a:p>
        </p:txBody>
      </p:sp>
      <p:sp>
        <p:nvSpPr>
          <p:cNvPr id="898" name="Google Shape;898;p29"/>
          <p:cNvSpPr/>
          <p:nvPr/>
        </p:nvSpPr>
        <p:spPr>
          <a:xfrm>
            <a:off x="9274764" y="4325935"/>
            <a:ext cx="131318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📦</a:t>
            </a:r>
            <a:endParaRPr/>
          </a:p>
        </p:txBody>
      </p:sp>
      <p:sp>
        <p:nvSpPr>
          <p:cNvPr id="899" name="Google Shape;899;p29"/>
          <p:cNvSpPr txBox="1"/>
          <p:nvPr/>
        </p:nvSpPr>
        <p:spPr>
          <a:xfrm>
            <a:off x="5348285" y="1177848"/>
            <a:ext cx="1128514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📑</a:t>
            </a:r>
            <a:endParaRPr/>
          </a:p>
        </p:txBody>
      </p:sp>
      <p:cxnSp>
        <p:nvCxnSpPr>
          <p:cNvPr id="900" name="Google Shape;900;p29"/>
          <p:cNvCxnSpPr>
            <a:stCxn id="899" idx="2"/>
            <a:endCxn id="895" idx="0"/>
          </p:cNvCxnSpPr>
          <p:nvPr/>
        </p:nvCxnSpPr>
        <p:spPr>
          <a:xfrm flipH="1">
            <a:off x="2154742" y="2532065"/>
            <a:ext cx="3757800" cy="1794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01" name="Google Shape;901;p29"/>
          <p:cNvCxnSpPr>
            <a:stCxn id="899" idx="2"/>
            <a:endCxn id="896" idx="0"/>
          </p:cNvCxnSpPr>
          <p:nvPr/>
        </p:nvCxnSpPr>
        <p:spPr>
          <a:xfrm flipH="1">
            <a:off x="4033642" y="2532065"/>
            <a:ext cx="1878900" cy="1794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02" name="Google Shape;902;p29"/>
          <p:cNvCxnSpPr>
            <a:stCxn id="899" idx="2"/>
            <a:endCxn id="897" idx="0"/>
          </p:cNvCxnSpPr>
          <p:nvPr/>
        </p:nvCxnSpPr>
        <p:spPr>
          <a:xfrm>
            <a:off x="5912542" y="2532065"/>
            <a:ext cx="0" cy="1794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03" name="Google Shape;903;p29"/>
          <p:cNvCxnSpPr>
            <a:stCxn id="899" idx="2"/>
            <a:endCxn id="898" idx="0"/>
          </p:cNvCxnSpPr>
          <p:nvPr/>
        </p:nvCxnSpPr>
        <p:spPr>
          <a:xfrm>
            <a:off x="5912542" y="2532065"/>
            <a:ext cx="4018800" cy="1794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04" name="Google Shape;904;p29"/>
          <p:cNvSpPr txBox="1"/>
          <p:nvPr/>
        </p:nvSpPr>
        <p:spPr>
          <a:xfrm>
            <a:off x="7513182" y="3938954"/>
            <a:ext cx="81753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"/>
          <p:cNvSpPr txBox="1">
            <a:spLocks noGrp="1"/>
          </p:cNvSpPr>
          <p:nvPr>
            <p:ph type="title"/>
          </p:nvPr>
        </p:nvSpPr>
        <p:spPr>
          <a:xfrm>
            <a:off x="589108" y="938794"/>
            <a:ext cx="6427626" cy="122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</a:pPr>
            <a:r>
              <a:rPr lang="en-GB"/>
              <a:t>Motivations and context</a:t>
            </a:r>
            <a:endParaRPr/>
          </a:p>
        </p:txBody>
      </p:sp>
      <p:sp>
        <p:nvSpPr>
          <p:cNvPr id="668" name="Google Shape;668;p3"/>
          <p:cNvSpPr txBox="1">
            <a:spLocks noGrp="1"/>
          </p:cNvSpPr>
          <p:nvPr>
            <p:ph type="subTitle" idx="1"/>
          </p:nvPr>
        </p:nvSpPr>
        <p:spPr>
          <a:xfrm>
            <a:off x="602966" y="2270788"/>
            <a:ext cx="6408402" cy="70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-GB"/>
              <a:t>Why are we looking at distro tools?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0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Tarballs all the way down</a:t>
            </a:r>
            <a:endParaRPr/>
          </a:p>
        </p:txBody>
      </p:sp>
      <p:sp>
        <p:nvSpPr>
          <p:cNvPr id="911" name="Google Shape;911;p30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Sidebar: OCIv1 Image Format</a:t>
            </a:r>
            <a:endParaRPr/>
          </a:p>
        </p:txBody>
      </p:sp>
      <p:grpSp>
        <p:nvGrpSpPr>
          <p:cNvPr id="912" name="Google Shape;912;p30"/>
          <p:cNvGrpSpPr/>
          <p:nvPr/>
        </p:nvGrpSpPr>
        <p:grpSpPr>
          <a:xfrm>
            <a:off x="160896" y="5029200"/>
            <a:ext cx="11879855" cy="1101969"/>
            <a:chOff x="160896" y="5029200"/>
            <a:chExt cx="11879855" cy="1101969"/>
          </a:xfrm>
        </p:grpSpPr>
        <p:sp>
          <p:nvSpPr>
            <p:cNvPr id="913" name="Google Shape;913;p30"/>
            <p:cNvSpPr/>
            <p:nvPr/>
          </p:nvSpPr>
          <p:spPr>
            <a:xfrm>
              <a:off x="160896" y="5029200"/>
              <a:ext cx="11879855" cy="1101969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0"/>
            <p:cNvSpPr txBox="1"/>
            <p:nvPr/>
          </p:nvSpPr>
          <p:spPr>
            <a:xfrm>
              <a:off x="592866" y="5241630"/>
              <a:ext cx="9199634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📦 = 📄 📄 📄 📄 📄 📄 📄 📄 📄 📄 📄 </a:t>
              </a:r>
              <a:endParaRPr/>
            </a:p>
          </p:txBody>
        </p:sp>
      </p:grpSp>
      <p:grpSp>
        <p:nvGrpSpPr>
          <p:cNvPr id="915" name="Google Shape;915;p30"/>
          <p:cNvGrpSpPr/>
          <p:nvPr/>
        </p:nvGrpSpPr>
        <p:grpSpPr>
          <a:xfrm>
            <a:off x="134280" y="3647342"/>
            <a:ext cx="11879855" cy="1101969"/>
            <a:chOff x="134280" y="3647342"/>
            <a:chExt cx="11879855" cy="1101969"/>
          </a:xfrm>
        </p:grpSpPr>
        <p:sp>
          <p:nvSpPr>
            <p:cNvPr id="916" name="Google Shape;916;p30"/>
            <p:cNvSpPr/>
            <p:nvPr/>
          </p:nvSpPr>
          <p:spPr>
            <a:xfrm>
              <a:off x="134280" y="3647342"/>
              <a:ext cx="11879855" cy="1101969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0"/>
            <p:cNvSpPr txBox="1"/>
            <p:nvPr/>
          </p:nvSpPr>
          <p:spPr>
            <a:xfrm>
              <a:off x="592866" y="3907323"/>
              <a:ext cx="11158504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📦 =                        📄                        📄 📄 📄</a:t>
              </a:r>
              <a:endParaRPr/>
            </a:p>
          </p:txBody>
        </p:sp>
      </p:grpSp>
      <p:grpSp>
        <p:nvGrpSpPr>
          <p:cNvPr id="918" name="Google Shape;918;p30"/>
          <p:cNvGrpSpPr/>
          <p:nvPr/>
        </p:nvGrpSpPr>
        <p:grpSpPr>
          <a:xfrm>
            <a:off x="134280" y="2265485"/>
            <a:ext cx="11879855" cy="1101969"/>
            <a:chOff x="134280" y="2265485"/>
            <a:chExt cx="11879855" cy="1101969"/>
          </a:xfrm>
        </p:grpSpPr>
        <p:sp>
          <p:nvSpPr>
            <p:cNvPr id="919" name="Google Shape;919;p30"/>
            <p:cNvSpPr/>
            <p:nvPr/>
          </p:nvSpPr>
          <p:spPr>
            <a:xfrm>
              <a:off x="134280" y="2265485"/>
              <a:ext cx="11879855" cy="1101969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0"/>
            <p:cNvSpPr txBox="1"/>
            <p:nvPr/>
          </p:nvSpPr>
          <p:spPr>
            <a:xfrm>
              <a:off x="579809" y="2531307"/>
              <a:ext cx="3246081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📦 =          📄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b03c3608b_0_43"/>
          <p:cNvSpPr txBox="1">
            <a:spLocks noGrp="1"/>
          </p:cNvSpPr>
          <p:nvPr>
            <p:ph type="body" idx="2"/>
          </p:nvPr>
        </p:nvSpPr>
        <p:spPr>
          <a:xfrm>
            <a:off x="-1" y="1600200"/>
            <a:ext cx="5893500" cy="4572000"/>
          </a:xfrm>
          <a:prstGeom prst="rect">
            <a:avLst/>
          </a:prstGeom>
        </p:spPr>
        <p:txBody>
          <a:bodyPr spcFirstLastPara="1" wrap="square" lIns="594350" tIns="0" rIns="0" bIns="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Why fluentd?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fluentd.org</a:t>
            </a:r>
            <a:r>
              <a:rPr lang="en-GB"/>
              <a:t>)</a:t>
            </a:r>
            <a:endParaRPr/>
          </a:p>
          <a:p>
            <a:pPr marL="457200" lvl="0" indent="-331470" algn="l" rtl="0">
              <a:spcBef>
                <a:spcPts val="1800"/>
              </a:spcBef>
              <a:spcAft>
                <a:spcPts val="0"/>
              </a:spcAft>
              <a:buSzPts val="1620"/>
              <a:buChar char="●"/>
            </a:pPr>
            <a:r>
              <a:rPr lang="en-GB"/>
              <a:t>Cloud native application (we all ❤️ logs)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-GB"/>
              <a:t>Ruby - dynamic languages require more diligence</a:t>
            </a:r>
            <a:endParaRPr/>
          </a:p>
        </p:txBody>
      </p:sp>
      <p:sp>
        <p:nvSpPr>
          <p:cNvPr id="927" name="Google Shape;927;g6b03c3608b_0_43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00" cy="24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Unified logging layer</a:t>
            </a:r>
            <a:endParaRPr/>
          </a:p>
        </p:txBody>
      </p:sp>
      <p:sp>
        <p:nvSpPr>
          <p:cNvPr id="928" name="Google Shape;928;g6b03c3608b_0_43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0" cy="38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2a: packaging Fluentd</a:t>
            </a:r>
            <a:endParaRPr/>
          </a:p>
        </p:txBody>
      </p:sp>
      <p:sp>
        <p:nvSpPr>
          <p:cNvPr id="929" name="Google Shape;929;g6b03c3608b_0_43"/>
          <p:cNvSpPr txBox="1">
            <a:spLocks noGrp="1"/>
          </p:cNvSpPr>
          <p:nvPr>
            <p:ph type="body" idx="3"/>
          </p:nvPr>
        </p:nvSpPr>
        <p:spPr>
          <a:xfrm>
            <a:off x="6361125" y="1323775"/>
            <a:ext cx="5867400" cy="5434500"/>
          </a:xfrm>
          <a:prstGeom prst="rect">
            <a:avLst/>
          </a:prstGeom>
        </p:spPr>
        <p:txBody>
          <a:bodyPr spcFirstLastPara="1" wrap="square" lIns="0" tIns="0" rIns="594350" bIns="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Debian: 😞</a:t>
            </a:r>
            <a:endParaRPr/>
          </a:p>
          <a:p>
            <a:pPr marL="457200" lvl="0" indent="-331470" algn="l" rtl="0">
              <a:spcBef>
                <a:spcPts val="1800"/>
              </a:spcBef>
              <a:spcAft>
                <a:spcPts val="0"/>
              </a:spcAft>
              <a:buSzPts val="1620"/>
              <a:buChar char="-"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gem2deb</a:t>
            </a:r>
            <a:r>
              <a:rPr lang="en-GB"/>
              <a:t> requires dependencies be satisfiable by apt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-"/>
            </a:pPr>
            <a:r>
              <a:rPr lang="en-GB"/>
              <a:t>Ergo; need to package dependencies first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Buildroot: 😫</a:t>
            </a:r>
            <a:endParaRPr/>
          </a:p>
          <a:p>
            <a:pPr marL="457200" lvl="0" indent="-331470" algn="l" rtl="0">
              <a:spcBef>
                <a:spcPts val="1800"/>
              </a:spcBef>
              <a:spcAft>
                <a:spcPts val="0"/>
              </a:spcAft>
              <a:buSzPts val="1620"/>
              <a:buChar char="-"/>
            </a:pPr>
            <a:r>
              <a:rPr lang="en-GB"/>
              <a:t>No auto-packaging tools exist for buildroot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Yocto Project: 😩</a:t>
            </a:r>
            <a:endParaRPr/>
          </a:p>
          <a:p>
            <a:pPr marL="457200" lvl="0" indent="-331470" algn="l" rtl="0">
              <a:spcBef>
                <a:spcPts val="1800"/>
              </a:spcBef>
              <a:spcAft>
                <a:spcPts val="0"/>
              </a:spcAft>
              <a:buSzPts val="1620"/>
              <a:buChar char="-"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recipetool</a:t>
            </a:r>
            <a:r>
              <a:rPr lang="en-GB"/>
              <a:t> doesn’t support Ruby projects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Guix: 😢</a:t>
            </a:r>
            <a:endParaRPr/>
          </a:p>
          <a:p>
            <a:pPr marL="457200" lvl="0" indent="-331470" algn="l" rtl="0">
              <a:spcBef>
                <a:spcPts val="1800"/>
              </a:spcBef>
              <a:spcAft>
                <a:spcPts val="0"/>
              </a:spcAft>
              <a:buSzPts val="1620"/>
              <a:buChar char="+"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guix import</a:t>
            </a:r>
            <a:r>
              <a:rPr lang="en-GB"/>
              <a:t> has a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--recursive</a:t>
            </a:r>
            <a:r>
              <a:rPr lang="en-GB"/>
              <a:t> option, to also handle dependencies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-"/>
            </a:pPr>
            <a:r>
              <a:rPr lang="en-GB"/>
              <a:t>Still couldn’t build a working package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Motivations</a:t>
            </a:r>
            <a:endParaRPr/>
          </a:p>
        </p:txBody>
      </p:sp>
      <p:sp>
        <p:nvSpPr>
          <p:cNvPr id="675" name="Google Shape;675;p4"/>
          <p:cNvSpPr txBox="1">
            <a:spLocks noGrp="1"/>
          </p:cNvSpPr>
          <p:nvPr>
            <p:ph type="body" idx="2"/>
          </p:nvPr>
        </p:nvSpPr>
        <p:spPr>
          <a:xfrm>
            <a:off x="152590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371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Char char="​"/>
            </a:pPr>
            <a:r>
              <a:rPr lang="en-GB"/>
              <a:t>Compliance</a:t>
            </a:r>
            <a:endParaRPr/>
          </a:p>
        </p:txBody>
      </p:sp>
      <p:sp>
        <p:nvSpPr>
          <p:cNvPr id="676" name="Google Shape;676;p4"/>
          <p:cNvSpPr txBox="1">
            <a:spLocks noGrp="1"/>
          </p:cNvSpPr>
          <p:nvPr>
            <p:ph type="body" idx="3"/>
          </p:nvPr>
        </p:nvSpPr>
        <p:spPr>
          <a:xfrm>
            <a:off x="4721225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371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Char char="​"/>
            </a:pPr>
            <a:r>
              <a:rPr lang="en-GB"/>
              <a:t>Security</a:t>
            </a:r>
            <a:endParaRPr/>
          </a:p>
        </p:txBody>
      </p:sp>
      <p:sp>
        <p:nvSpPr>
          <p:cNvPr id="677" name="Google Shape;677;p4"/>
          <p:cNvSpPr txBox="1">
            <a:spLocks noGrp="1"/>
          </p:cNvSpPr>
          <p:nvPr>
            <p:ph type="body" idx="4"/>
          </p:nvPr>
        </p:nvSpPr>
        <p:spPr>
          <a:xfrm>
            <a:off x="7923213" y="4267940"/>
            <a:ext cx="2744788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3716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Char char="​"/>
            </a:pPr>
            <a:r>
              <a:rPr lang="en-GB"/>
              <a:t>Discipline</a:t>
            </a:r>
            <a:endParaRPr/>
          </a:p>
        </p:txBody>
      </p:sp>
      <p:pic>
        <p:nvPicPr>
          <p:cNvPr id="678" name="Google Shape;67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466" y="2396500"/>
            <a:ext cx="719125" cy="11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428" y="2354600"/>
            <a:ext cx="1217495" cy="11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7625" y="2396500"/>
            <a:ext cx="1057380" cy="10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" descr="A picture containing ligh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76730" y="1600200"/>
            <a:ext cx="68355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Containers ~= packaging format</a:t>
            </a:r>
            <a:endParaRPr/>
          </a:p>
        </p:txBody>
      </p:sp>
      <p:sp>
        <p:nvSpPr>
          <p:cNvPr id="688" name="Google Shape;688;p5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Level setting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GB" dirty="0">
                <a:solidFill>
                  <a:schemeClr val="accent4"/>
                </a:solidFill>
              </a:rPr>
              <a:t>Repeatable</a:t>
            </a:r>
            <a:endParaRPr dirty="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	At any given time, we can reliably create an equivalent image from source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GB" dirty="0">
                <a:solidFill>
                  <a:schemeClr val="accent1"/>
                </a:solidFill>
              </a:rPr>
              <a:t>Identifiable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	We can reason about their contents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GB" dirty="0">
                <a:solidFill>
                  <a:schemeClr val="accent5"/>
                </a:solidFill>
              </a:rPr>
              <a:t>Recent</a:t>
            </a:r>
            <a:endParaRPr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GB" dirty="0"/>
              <a:t>	Contents are not old and vulnerable</a:t>
            </a:r>
            <a:endParaRPr dirty="0"/>
          </a:p>
        </p:txBody>
      </p:sp>
      <p:sp>
        <p:nvSpPr>
          <p:cNvPr id="694" name="Google Shape;694;p6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...or package format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Desirable properties of a container image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"/>
          <p:cNvSpPr txBox="1">
            <a:spLocks noGrp="1"/>
          </p:cNvSpPr>
          <p:nvPr>
            <p:ph type="body" idx="1"/>
          </p:nvPr>
        </p:nvSpPr>
        <p:spPr>
          <a:xfrm>
            <a:off x="616505" y="1600201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</a:pPr>
            <a:r>
              <a:rPr lang="en-GB" dirty="0">
                <a:solidFill>
                  <a:schemeClr val="accent4"/>
                </a:solidFill>
              </a:rPr>
              <a:t>Performing non-deterministic operations (RUN)</a:t>
            </a:r>
            <a:endParaRPr dirty="0">
              <a:solidFill>
                <a:schemeClr val="accent4"/>
              </a:solidFill>
            </a:endParaRPr>
          </a:p>
          <a:p>
            <a:pPr marL="0" lvl="0" indent="-1143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</a:pPr>
            <a:r>
              <a:rPr lang="en-GB" dirty="0">
                <a:solidFill>
                  <a:schemeClr val="accent4"/>
                </a:solidFill>
              </a:rPr>
              <a:t>Encoding build-time dependent state in the image (apt-get update)</a:t>
            </a:r>
            <a:endParaRPr dirty="0">
              <a:solidFill>
                <a:schemeClr val="accent4"/>
              </a:solidFill>
            </a:endParaRPr>
          </a:p>
          <a:p>
            <a:pPr marL="0" lvl="0" indent="-114300" algn="l" rtl="0">
              <a:spcBef>
                <a:spcPts val="15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​"/>
            </a:pPr>
            <a:r>
              <a:rPr lang="en-GB" dirty="0">
                <a:solidFill>
                  <a:schemeClr val="accent1"/>
                </a:solidFill>
              </a:rPr>
              <a:t>Inserting untraceable files into the filesystem (ADD/COPY)</a:t>
            </a:r>
            <a:endParaRPr dirty="0">
              <a:solidFill>
                <a:schemeClr val="accent4"/>
              </a:solidFill>
            </a:endParaRPr>
          </a:p>
          <a:p>
            <a:pPr marL="0" lvl="0" indent="-1143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Char char="​"/>
            </a:pPr>
            <a:r>
              <a:rPr lang="en-GB" dirty="0">
                <a:solidFill>
                  <a:schemeClr val="accent5"/>
                </a:solidFill>
              </a:rPr>
              <a:t>Using an old base OS (FROM)</a:t>
            </a:r>
            <a:endParaRPr dirty="0"/>
          </a:p>
        </p:txBody>
      </p:sp>
      <p:sp>
        <p:nvSpPr>
          <p:cNvPr id="702" name="Google Shape;702;p7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Common practices which violate the desirable properties</a:t>
            </a:r>
            <a:endParaRPr/>
          </a:p>
        </p:txBody>
      </p:sp>
      <p:sp>
        <p:nvSpPr>
          <p:cNvPr id="703" name="Google Shape;703;p7"/>
          <p:cNvSpPr txBox="1"/>
          <p:nvPr/>
        </p:nvSpPr>
        <p:spPr>
          <a:xfrm>
            <a:off x="8878275" y="2971800"/>
            <a:ext cx="1747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dirty="0"/>
              <a:t>👎</a:t>
            </a:r>
            <a:endParaRPr sz="9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Why reinvent the wheel?</a:t>
            </a:r>
            <a:endParaRPr/>
          </a:p>
        </p:txBody>
      </p:sp>
      <p:sp>
        <p:nvSpPr>
          <p:cNvPr id="710" name="Google Shape;710;p8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These problems have been solved before</a:t>
            </a:r>
            <a:endParaRPr/>
          </a:p>
        </p:txBody>
      </p:sp>
      <p:pic>
        <p:nvPicPr>
          <p:cNvPr id="711" name="Google Shape;711;p8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38" y="1676546"/>
            <a:ext cx="1800000" cy="11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3690" y="3808087"/>
            <a:ext cx="1444444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238" y="3808087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05912" y="1421615"/>
            <a:ext cx="1800001" cy="163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" descr="A close up of a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47974" y="1699046"/>
            <a:ext cx="1248068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" descr="A picture containing drawing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33389" y="3984614"/>
            <a:ext cx="1800000" cy="144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" descr="A picture containing tabl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58539" y="3808087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18106" y="1867584"/>
            <a:ext cx="2520002" cy="7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"/>
          <p:cNvSpPr txBox="1">
            <a:spLocks noGrp="1"/>
          </p:cNvSpPr>
          <p:nvPr>
            <p:ph type="subTitle" idx="2"/>
          </p:nvPr>
        </p:nvSpPr>
        <p:spPr>
          <a:xfrm>
            <a:off x="592866" y="811830"/>
            <a:ext cx="1098794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...or DevOps</a:t>
            </a:r>
            <a:endParaRPr/>
          </a:p>
        </p:txBody>
      </p:sp>
      <p:sp>
        <p:nvSpPr>
          <p:cNvPr id="724" name="Google Shape;724;p9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GB"/>
              <a:t>Tool usability continuum</a:t>
            </a:r>
            <a:endParaRPr/>
          </a:p>
        </p:txBody>
      </p:sp>
      <p:sp>
        <p:nvSpPr>
          <p:cNvPr id="725" name="Google Shape;725;p9"/>
          <p:cNvSpPr txBox="1"/>
          <p:nvPr/>
        </p:nvSpPr>
        <p:spPr>
          <a:xfrm>
            <a:off x="2405981" y="1600194"/>
            <a:ext cx="2364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2399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9"/>
          <p:cNvSpPr txBox="1"/>
          <p:nvPr/>
        </p:nvSpPr>
        <p:spPr>
          <a:xfrm>
            <a:off x="7326942" y="1600194"/>
            <a:ext cx="2169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2399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9"/>
          <p:cNvSpPr txBox="1"/>
          <p:nvPr/>
        </p:nvSpPr>
        <p:spPr>
          <a:xfrm>
            <a:off x="2345521" y="2519754"/>
            <a:ext cx="21708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Easy to use</a:t>
            </a:r>
            <a:endParaRPr sz="2399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9"/>
          <p:cNvSpPr txBox="1"/>
          <p:nvPr/>
        </p:nvSpPr>
        <p:spPr>
          <a:xfrm>
            <a:off x="7008615" y="2478175"/>
            <a:ext cx="28065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>
                <a:solidFill>
                  <a:schemeClr val="accent4"/>
                </a:solidFill>
              </a:rPr>
              <a:t>Comprehensive</a:t>
            </a:r>
            <a:endParaRPr sz="2399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9"/>
          <p:cNvSpPr txBox="1"/>
          <p:nvPr/>
        </p:nvSpPr>
        <p:spPr>
          <a:xfrm>
            <a:off x="2345521" y="3155872"/>
            <a:ext cx="21708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Available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2399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"/>
          <p:cNvSpPr txBox="1"/>
          <p:nvPr/>
        </p:nvSpPr>
        <p:spPr>
          <a:xfrm>
            <a:off x="7008605" y="3129095"/>
            <a:ext cx="2170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>
                <a:solidFill>
                  <a:schemeClr val="accent1"/>
                </a:solidFill>
              </a:rPr>
              <a:t>Trusted</a:t>
            </a:r>
            <a:endParaRPr sz="2399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sz="2399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9"/>
          <p:cNvSpPr txBox="1"/>
          <p:nvPr/>
        </p:nvSpPr>
        <p:spPr>
          <a:xfrm>
            <a:off x="2345521" y="4464248"/>
            <a:ext cx="21708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Fast</a:t>
            </a:r>
            <a:endParaRPr sz="2399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9"/>
          <p:cNvSpPr txBox="1"/>
          <p:nvPr/>
        </p:nvSpPr>
        <p:spPr>
          <a:xfrm>
            <a:off x="7008605" y="4464248"/>
            <a:ext cx="21708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9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Reliable</a:t>
            </a:r>
            <a:endParaRPr sz="2399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3" name="Google Shape;733;p9"/>
          <p:cNvCxnSpPr/>
          <p:nvPr/>
        </p:nvCxnSpPr>
        <p:spPr>
          <a:xfrm rot="10800000" flipH="1">
            <a:off x="4715520" y="2765454"/>
            <a:ext cx="2169900" cy="12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34" name="Google Shape;734;p9"/>
          <p:cNvCxnSpPr/>
          <p:nvPr/>
        </p:nvCxnSpPr>
        <p:spPr>
          <a:xfrm rot="10800000" flipH="1">
            <a:off x="4715520" y="3749147"/>
            <a:ext cx="2169900" cy="12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35" name="Google Shape;735;p9"/>
          <p:cNvCxnSpPr/>
          <p:nvPr/>
        </p:nvCxnSpPr>
        <p:spPr>
          <a:xfrm rot="10800000" flipH="1">
            <a:off x="4715520" y="4732841"/>
            <a:ext cx="2169900" cy="12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" grpId="0"/>
      <p:bldP spid="726" grpId="0"/>
      <p:bldP spid="727" grpId="0"/>
      <p:bldP spid="728" grpId="0"/>
      <p:bldP spid="729" grpId="0"/>
      <p:bldP spid="730" grpId="0"/>
      <p:bldP spid="731" grpId="0"/>
      <p:bldP spid="732" grpId="0"/>
    </p:bldLst>
  </p:timing>
</p:sld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rgbClr val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</TotalTime>
  <Words>2602</Words>
  <Application>Microsoft Macintosh PowerPoint</Application>
  <PresentationFormat>Custom</PresentationFormat>
  <Paragraphs>392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Open Sans</vt:lpstr>
      <vt:lpstr>Arial</vt:lpstr>
      <vt:lpstr>Roboto Mono</vt:lpstr>
      <vt:lpstr>VMware_white_16x9</vt:lpstr>
      <vt:lpstr>Linux Distro Tools for Building Container Images</vt:lpstr>
      <vt:lpstr>PowerPoint Presentation</vt:lpstr>
      <vt:lpstr>Motivations and context</vt:lpstr>
      <vt:lpstr>Motivations</vt:lpstr>
      <vt:lpstr>Level setting</vt:lpstr>
      <vt:lpstr>Desirable properties of a container image</vt:lpstr>
      <vt:lpstr>Common practices which violate the desirable properties</vt:lpstr>
      <vt:lpstr>These problems have been solved before</vt:lpstr>
      <vt:lpstr>Tool usability continuum</vt:lpstr>
      <vt:lpstr>Investigation</vt:lpstr>
      <vt:lpstr>Linux distributions and tools</vt:lpstr>
      <vt:lpstr>Distribution tool showdown</vt:lpstr>
      <vt:lpstr>Experiment 1: base OS for Go applications</vt:lpstr>
      <vt:lpstr>Experiment 1: base OS for Go applications</vt:lpstr>
      <vt:lpstr>Experiment 1: base OS for Go applications</vt:lpstr>
      <vt:lpstr>Experiment 1: base OS for Go applications</vt:lpstr>
      <vt:lpstr>Status Quo -&gt; Just Enough</vt:lpstr>
      <vt:lpstr>Packaging</vt:lpstr>
      <vt:lpstr>PowerPoint Presentation</vt:lpstr>
      <vt:lpstr>Experiment 2: Just enough OS (JeOS)</vt:lpstr>
      <vt:lpstr>Packaging for our target distro tools</vt:lpstr>
      <vt:lpstr>What if we could use the native package?</vt:lpstr>
      <vt:lpstr>Summary</vt:lpstr>
      <vt:lpstr>Takeaways</vt:lpstr>
      <vt:lpstr>Actionable learning</vt:lpstr>
      <vt:lpstr>Resources</vt:lpstr>
      <vt:lpstr>PowerPoint Presentation</vt:lpstr>
      <vt:lpstr>Sidebar: Image layers</vt:lpstr>
      <vt:lpstr>Sidebar: OCIv1 Image Format</vt:lpstr>
      <vt:lpstr>Sidebar: OCIv1 Image Format</vt:lpstr>
      <vt:lpstr>Experiment 2a: packaging Fluentd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Distro Tools for Building Container Images</dc:title>
  <dc:creator>Joshua Lock</dc:creator>
  <cp:lastModifiedBy>Nisha Kumar</cp:lastModifiedBy>
  <cp:revision>8</cp:revision>
  <dcterms:created xsi:type="dcterms:W3CDTF">2019-11-06T12:10:00Z</dcterms:created>
  <dcterms:modified xsi:type="dcterms:W3CDTF">2019-11-22T16:46:42Z</dcterms:modified>
</cp:coreProperties>
</file>